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4"/>
  </p:notesMasterIdLst>
  <p:sldIdLst>
    <p:sldId id="256" r:id="rId2"/>
    <p:sldId id="257" r:id="rId3"/>
    <p:sldId id="258" r:id="rId4"/>
    <p:sldId id="260" r:id="rId5"/>
    <p:sldId id="259" r:id="rId6"/>
    <p:sldId id="262" r:id="rId7"/>
    <p:sldId id="261" r:id="rId8"/>
    <p:sldId id="267" r:id="rId9"/>
    <p:sldId id="264" r:id="rId10"/>
    <p:sldId id="265" r:id="rId11"/>
    <p:sldId id="268" r:id="rId12"/>
    <p:sldId id="266"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1"/>
    <p:restoredTop sz="94647"/>
  </p:normalViewPr>
  <p:slideViewPr>
    <p:cSldViewPr snapToGrid="0" snapToObjects="1">
      <p:cViewPr>
        <p:scale>
          <a:sx n="125" d="100"/>
          <a:sy n="125" d="100"/>
        </p:scale>
        <p:origin x="848" y="81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D50BEFA-515D-DC46-8513-E2A46C9227B1}" type="datetimeFigureOut">
              <a:rPr lang="en-US" smtClean="0"/>
              <a:t>1/18/19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604C3DE-8224-9344-8409-0F597D103523}" type="slidenum">
              <a:rPr lang="en-US" smtClean="0"/>
              <a:t>‹#›</a:t>
            </a:fld>
            <a:endParaRPr lang="en-US"/>
          </a:p>
        </p:txBody>
      </p:sp>
    </p:spTree>
    <p:extLst>
      <p:ext uri="{BB962C8B-B14F-4D97-AF65-F5344CB8AC3E}">
        <p14:creationId xmlns:p14="http://schemas.microsoft.com/office/powerpoint/2010/main" val="5147493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62C84A-68B0-E947-8443-0ED7A6A1A3E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8C01908-FA02-1F44-8554-62344A7B7FE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DD7CA45-257F-4543-85B7-1B30FC336BD7}"/>
              </a:ext>
            </a:extLst>
          </p:cNvPr>
          <p:cNvSpPr>
            <a:spLocks noGrp="1"/>
          </p:cNvSpPr>
          <p:nvPr>
            <p:ph type="dt" sz="half" idx="10"/>
          </p:nvPr>
        </p:nvSpPr>
        <p:spPr/>
        <p:txBody>
          <a:bodyPr/>
          <a:lstStyle/>
          <a:p>
            <a:fld id="{B69981C0-321C-DD44-B26C-D6EF9BD23586}" type="datetime1">
              <a:rPr lang="en-US" smtClean="0"/>
              <a:t>1/18/19</a:t>
            </a:fld>
            <a:endParaRPr lang="en-US"/>
          </a:p>
        </p:txBody>
      </p:sp>
      <p:sp>
        <p:nvSpPr>
          <p:cNvPr id="5" name="Footer Placeholder 4">
            <a:extLst>
              <a:ext uri="{FF2B5EF4-FFF2-40B4-BE49-F238E27FC236}">
                <a16:creationId xmlns:a16="http://schemas.microsoft.com/office/drawing/2014/main" id="{56B31DD7-AD09-BB4E-B58F-4D5B2FA04C5E}"/>
              </a:ext>
            </a:extLst>
          </p:cNvPr>
          <p:cNvSpPr>
            <a:spLocks noGrp="1"/>
          </p:cNvSpPr>
          <p:nvPr>
            <p:ph type="ftr" sz="quarter" idx="11"/>
          </p:nvPr>
        </p:nvSpPr>
        <p:spPr/>
        <p:txBody>
          <a:bodyPr/>
          <a:lstStyle/>
          <a:p>
            <a:r>
              <a:rPr lang="en-US"/>
              <a:t>NetBAS</a:t>
            </a:r>
          </a:p>
        </p:txBody>
      </p:sp>
      <p:sp>
        <p:nvSpPr>
          <p:cNvPr id="6" name="Slide Number Placeholder 5">
            <a:extLst>
              <a:ext uri="{FF2B5EF4-FFF2-40B4-BE49-F238E27FC236}">
                <a16:creationId xmlns:a16="http://schemas.microsoft.com/office/drawing/2014/main" id="{20D53113-9CC9-1B41-B73B-00923D999896}"/>
              </a:ext>
            </a:extLst>
          </p:cNvPr>
          <p:cNvSpPr>
            <a:spLocks noGrp="1"/>
          </p:cNvSpPr>
          <p:nvPr>
            <p:ph type="sldNum" sz="quarter" idx="12"/>
          </p:nvPr>
        </p:nvSpPr>
        <p:spPr/>
        <p:txBody>
          <a:bodyPr/>
          <a:lstStyle/>
          <a:p>
            <a:fld id="{F9BF2B3A-DBB5-A641-BAA2-04C639B22784}" type="slidenum">
              <a:rPr lang="en-US" smtClean="0"/>
              <a:t>‹#›</a:t>
            </a:fld>
            <a:endParaRPr lang="en-US"/>
          </a:p>
        </p:txBody>
      </p:sp>
    </p:spTree>
    <p:extLst>
      <p:ext uri="{BB962C8B-B14F-4D97-AF65-F5344CB8AC3E}">
        <p14:creationId xmlns:p14="http://schemas.microsoft.com/office/powerpoint/2010/main" val="32106854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C3E5AC-BC76-B848-A597-4CDF0C84F2B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0FC70F5-E76A-564A-8A01-F748ACB6F1D0}"/>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EAA8B52-CF11-AB4F-BD8A-7C6E383A3EC8}"/>
              </a:ext>
            </a:extLst>
          </p:cNvPr>
          <p:cNvSpPr>
            <a:spLocks noGrp="1"/>
          </p:cNvSpPr>
          <p:nvPr>
            <p:ph type="dt" sz="half" idx="10"/>
          </p:nvPr>
        </p:nvSpPr>
        <p:spPr/>
        <p:txBody>
          <a:bodyPr/>
          <a:lstStyle/>
          <a:p>
            <a:fld id="{F76EC101-31A7-284F-A754-8F8BAD099625}" type="datetime1">
              <a:rPr lang="en-US" smtClean="0"/>
              <a:t>1/18/19</a:t>
            </a:fld>
            <a:endParaRPr lang="en-US"/>
          </a:p>
        </p:txBody>
      </p:sp>
      <p:sp>
        <p:nvSpPr>
          <p:cNvPr id="5" name="Footer Placeholder 4">
            <a:extLst>
              <a:ext uri="{FF2B5EF4-FFF2-40B4-BE49-F238E27FC236}">
                <a16:creationId xmlns:a16="http://schemas.microsoft.com/office/drawing/2014/main" id="{2B95E63E-20CD-0C47-BCD9-45B4ADCD8767}"/>
              </a:ext>
            </a:extLst>
          </p:cNvPr>
          <p:cNvSpPr>
            <a:spLocks noGrp="1"/>
          </p:cNvSpPr>
          <p:nvPr>
            <p:ph type="ftr" sz="quarter" idx="11"/>
          </p:nvPr>
        </p:nvSpPr>
        <p:spPr/>
        <p:txBody>
          <a:bodyPr/>
          <a:lstStyle/>
          <a:p>
            <a:r>
              <a:rPr lang="en-US"/>
              <a:t>NetBAS</a:t>
            </a:r>
          </a:p>
        </p:txBody>
      </p:sp>
      <p:sp>
        <p:nvSpPr>
          <p:cNvPr id="6" name="Slide Number Placeholder 5">
            <a:extLst>
              <a:ext uri="{FF2B5EF4-FFF2-40B4-BE49-F238E27FC236}">
                <a16:creationId xmlns:a16="http://schemas.microsoft.com/office/drawing/2014/main" id="{BB1325E7-7FE8-4249-A844-9D0CB3CC3E00}"/>
              </a:ext>
            </a:extLst>
          </p:cNvPr>
          <p:cNvSpPr>
            <a:spLocks noGrp="1"/>
          </p:cNvSpPr>
          <p:nvPr>
            <p:ph type="sldNum" sz="quarter" idx="12"/>
          </p:nvPr>
        </p:nvSpPr>
        <p:spPr/>
        <p:txBody>
          <a:bodyPr/>
          <a:lstStyle/>
          <a:p>
            <a:fld id="{F9BF2B3A-DBB5-A641-BAA2-04C639B22784}" type="slidenum">
              <a:rPr lang="en-US" smtClean="0"/>
              <a:t>‹#›</a:t>
            </a:fld>
            <a:endParaRPr lang="en-US"/>
          </a:p>
        </p:txBody>
      </p:sp>
    </p:spTree>
    <p:extLst>
      <p:ext uri="{BB962C8B-B14F-4D97-AF65-F5344CB8AC3E}">
        <p14:creationId xmlns:p14="http://schemas.microsoft.com/office/powerpoint/2010/main" val="18874179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4756951-B178-E647-A172-B01AA8DBFD2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E59A5C8-BE2A-1442-8C20-61212087D266}"/>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0FCDAC5-5FBD-F242-855E-EBE086451AC6}"/>
              </a:ext>
            </a:extLst>
          </p:cNvPr>
          <p:cNvSpPr>
            <a:spLocks noGrp="1"/>
          </p:cNvSpPr>
          <p:nvPr>
            <p:ph type="dt" sz="half" idx="10"/>
          </p:nvPr>
        </p:nvSpPr>
        <p:spPr/>
        <p:txBody>
          <a:bodyPr/>
          <a:lstStyle/>
          <a:p>
            <a:fld id="{5FAB5332-BA96-1F4E-B620-6CD112E72462}" type="datetime1">
              <a:rPr lang="en-US" smtClean="0"/>
              <a:t>1/18/19</a:t>
            </a:fld>
            <a:endParaRPr lang="en-US"/>
          </a:p>
        </p:txBody>
      </p:sp>
      <p:sp>
        <p:nvSpPr>
          <p:cNvPr id="5" name="Footer Placeholder 4">
            <a:extLst>
              <a:ext uri="{FF2B5EF4-FFF2-40B4-BE49-F238E27FC236}">
                <a16:creationId xmlns:a16="http://schemas.microsoft.com/office/drawing/2014/main" id="{E690B22E-9F0F-7640-9EF0-F3A3992581DD}"/>
              </a:ext>
            </a:extLst>
          </p:cNvPr>
          <p:cNvSpPr>
            <a:spLocks noGrp="1"/>
          </p:cNvSpPr>
          <p:nvPr>
            <p:ph type="ftr" sz="quarter" idx="11"/>
          </p:nvPr>
        </p:nvSpPr>
        <p:spPr/>
        <p:txBody>
          <a:bodyPr/>
          <a:lstStyle/>
          <a:p>
            <a:r>
              <a:rPr lang="en-US"/>
              <a:t>NetBAS</a:t>
            </a:r>
          </a:p>
        </p:txBody>
      </p:sp>
      <p:sp>
        <p:nvSpPr>
          <p:cNvPr id="6" name="Slide Number Placeholder 5">
            <a:extLst>
              <a:ext uri="{FF2B5EF4-FFF2-40B4-BE49-F238E27FC236}">
                <a16:creationId xmlns:a16="http://schemas.microsoft.com/office/drawing/2014/main" id="{D25DDBAA-C992-C742-9CB5-6E9034F63B45}"/>
              </a:ext>
            </a:extLst>
          </p:cNvPr>
          <p:cNvSpPr>
            <a:spLocks noGrp="1"/>
          </p:cNvSpPr>
          <p:nvPr>
            <p:ph type="sldNum" sz="quarter" idx="12"/>
          </p:nvPr>
        </p:nvSpPr>
        <p:spPr/>
        <p:txBody>
          <a:bodyPr/>
          <a:lstStyle/>
          <a:p>
            <a:fld id="{F9BF2B3A-DBB5-A641-BAA2-04C639B22784}" type="slidenum">
              <a:rPr lang="en-US" smtClean="0"/>
              <a:t>‹#›</a:t>
            </a:fld>
            <a:endParaRPr lang="en-US"/>
          </a:p>
        </p:txBody>
      </p:sp>
    </p:spTree>
    <p:extLst>
      <p:ext uri="{BB962C8B-B14F-4D97-AF65-F5344CB8AC3E}">
        <p14:creationId xmlns:p14="http://schemas.microsoft.com/office/powerpoint/2010/main" val="30022820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BAD72F-8630-4C47-A4F2-8C92B49319A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526B13F-8091-1D4B-90B3-D54099DB7E00}"/>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3A48062-4FDE-234B-ABB6-41A814015453}"/>
              </a:ext>
            </a:extLst>
          </p:cNvPr>
          <p:cNvSpPr>
            <a:spLocks noGrp="1"/>
          </p:cNvSpPr>
          <p:nvPr>
            <p:ph type="dt" sz="half" idx="10"/>
          </p:nvPr>
        </p:nvSpPr>
        <p:spPr/>
        <p:txBody>
          <a:bodyPr/>
          <a:lstStyle/>
          <a:p>
            <a:fld id="{A0123CF1-B42A-7D4C-86C7-F52C73D8C266}" type="datetime1">
              <a:rPr lang="en-US" smtClean="0"/>
              <a:t>1/18/19</a:t>
            </a:fld>
            <a:endParaRPr lang="en-US"/>
          </a:p>
        </p:txBody>
      </p:sp>
      <p:sp>
        <p:nvSpPr>
          <p:cNvPr id="5" name="Footer Placeholder 4">
            <a:extLst>
              <a:ext uri="{FF2B5EF4-FFF2-40B4-BE49-F238E27FC236}">
                <a16:creationId xmlns:a16="http://schemas.microsoft.com/office/drawing/2014/main" id="{7FFDDF87-DB7A-2841-8C75-9932BD4B4EEA}"/>
              </a:ext>
            </a:extLst>
          </p:cNvPr>
          <p:cNvSpPr>
            <a:spLocks noGrp="1"/>
          </p:cNvSpPr>
          <p:nvPr>
            <p:ph type="ftr" sz="quarter" idx="11"/>
          </p:nvPr>
        </p:nvSpPr>
        <p:spPr/>
        <p:txBody>
          <a:bodyPr/>
          <a:lstStyle/>
          <a:p>
            <a:r>
              <a:rPr lang="en-US"/>
              <a:t>NetBAS</a:t>
            </a:r>
          </a:p>
        </p:txBody>
      </p:sp>
      <p:sp>
        <p:nvSpPr>
          <p:cNvPr id="6" name="Slide Number Placeholder 5">
            <a:extLst>
              <a:ext uri="{FF2B5EF4-FFF2-40B4-BE49-F238E27FC236}">
                <a16:creationId xmlns:a16="http://schemas.microsoft.com/office/drawing/2014/main" id="{F4510198-CC1A-9246-8C6C-FAC2AF410070}"/>
              </a:ext>
            </a:extLst>
          </p:cNvPr>
          <p:cNvSpPr>
            <a:spLocks noGrp="1"/>
          </p:cNvSpPr>
          <p:nvPr>
            <p:ph type="sldNum" sz="quarter" idx="12"/>
          </p:nvPr>
        </p:nvSpPr>
        <p:spPr/>
        <p:txBody>
          <a:bodyPr/>
          <a:lstStyle/>
          <a:p>
            <a:fld id="{F9BF2B3A-DBB5-A641-BAA2-04C639B22784}" type="slidenum">
              <a:rPr lang="en-US" smtClean="0"/>
              <a:t>‹#›</a:t>
            </a:fld>
            <a:endParaRPr lang="en-US"/>
          </a:p>
        </p:txBody>
      </p:sp>
    </p:spTree>
    <p:extLst>
      <p:ext uri="{BB962C8B-B14F-4D97-AF65-F5344CB8AC3E}">
        <p14:creationId xmlns:p14="http://schemas.microsoft.com/office/powerpoint/2010/main" val="5485479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5036BC-ED4B-5A44-B46F-CFCA34A53F2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1D46E4C-9DCB-004B-8386-DE09EDCBAE1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9EE552B0-BA18-2448-98E6-41EEDDBB707A}"/>
              </a:ext>
            </a:extLst>
          </p:cNvPr>
          <p:cNvSpPr>
            <a:spLocks noGrp="1"/>
          </p:cNvSpPr>
          <p:nvPr>
            <p:ph type="dt" sz="half" idx="10"/>
          </p:nvPr>
        </p:nvSpPr>
        <p:spPr/>
        <p:txBody>
          <a:bodyPr/>
          <a:lstStyle/>
          <a:p>
            <a:fld id="{614BBBA1-D32E-1249-AA53-1541B518DC80}" type="datetime1">
              <a:rPr lang="en-US" smtClean="0"/>
              <a:t>1/18/19</a:t>
            </a:fld>
            <a:endParaRPr lang="en-US"/>
          </a:p>
        </p:txBody>
      </p:sp>
      <p:sp>
        <p:nvSpPr>
          <p:cNvPr id="5" name="Footer Placeholder 4">
            <a:extLst>
              <a:ext uri="{FF2B5EF4-FFF2-40B4-BE49-F238E27FC236}">
                <a16:creationId xmlns:a16="http://schemas.microsoft.com/office/drawing/2014/main" id="{51622F26-0CC0-7944-9B6E-6EADBBA09631}"/>
              </a:ext>
            </a:extLst>
          </p:cNvPr>
          <p:cNvSpPr>
            <a:spLocks noGrp="1"/>
          </p:cNvSpPr>
          <p:nvPr>
            <p:ph type="ftr" sz="quarter" idx="11"/>
          </p:nvPr>
        </p:nvSpPr>
        <p:spPr/>
        <p:txBody>
          <a:bodyPr/>
          <a:lstStyle/>
          <a:p>
            <a:r>
              <a:rPr lang="en-US"/>
              <a:t>NetBAS</a:t>
            </a:r>
          </a:p>
        </p:txBody>
      </p:sp>
      <p:sp>
        <p:nvSpPr>
          <p:cNvPr id="6" name="Slide Number Placeholder 5">
            <a:extLst>
              <a:ext uri="{FF2B5EF4-FFF2-40B4-BE49-F238E27FC236}">
                <a16:creationId xmlns:a16="http://schemas.microsoft.com/office/drawing/2014/main" id="{DE8669E8-2979-6B42-8A91-22E868C65CC3}"/>
              </a:ext>
            </a:extLst>
          </p:cNvPr>
          <p:cNvSpPr>
            <a:spLocks noGrp="1"/>
          </p:cNvSpPr>
          <p:nvPr>
            <p:ph type="sldNum" sz="quarter" idx="12"/>
          </p:nvPr>
        </p:nvSpPr>
        <p:spPr/>
        <p:txBody>
          <a:bodyPr/>
          <a:lstStyle/>
          <a:p>
            <a:fld id="{F9BF2B3A-DBB5-A641-BAA2-04C639B22784}" type="slidenum">
              <a:rPr lang="en-US" smtClean="0"/>
              <a:t>‹#›</a:t>
            </a:fld>
            <a:endParaRPr lang="en-US"/>
          </a:p>
        </p:txBody>
      </p:sp>
    </p:spTree>
    <p:extLst>
      <p:ext uri="{BB962C8B-B14F-4D97-AF65-F5344CB8AC3E}">
        <p14:creationId xmlns:p14="http://schemas.microsoft.com/office/powerpoint/2010/main" val="37532213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87C8E2-B0FD-D840-BA10-958F223750E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8AE35D2-F37B-3143-BF5C-9336B200880D}"/>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3C25275-437B-974D-BF52-26A1038D61A7}"/>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E55B05-1D2C-BC40-B044-26B17398D571}"/>
              </a:ext>
            </a:extLst>
          </p:cNvPr>
          <p:cNvSpPr>
            <a:spLocks noGrp="1"/>
          </p:cNvSpPr>
          <p:nvPr>
            <p:ph type="dt" sz="half" idx="10"/>
          </p:nvPr>
        </p:nvSpPr>
        <p:spPr/>
        <p:txBody>
          <a:bodyPr/>
          <a:lstStyle/>
          <a:p>
            <a:fld id="{63D081E7-FF57-8C4A-AD4C-D24B15CA6BD3}" type="datetime1">
              <a:rPr lang="en-US" smtClean="0"/>
              <a:t>1/18/19</a:t>
            </a:fld>
            <a:endParaRPr lang="en-US"/>
          </a:p>
        </p:txBody>
      </p:sp>
      <p:sp>
        <p:nvSpPr>
          <p:cNvPr id="6" name="Footer Placeholder 5">
            <a:extLst>
              <a:ext uri="{FF2B5EF4-FFF2-40B4-BE49-F238E27FC236}">
                <a16:creationId xmlns:a16="http://schemas.microsoft.com/office/drawing/2014/main" id="{658398EB-DFC8-9549-8A81-7F971BD19008}"/>
              </a:ext>
            </a:extLst>
          </p:cNvPr>
          <p:cNvSpPr>
            <a:spLocks noGrp="1"/>
          </p:cNvSpPr>
          <p:nvPr>
            <p:ph type="ftr" sz="quarter" idx="11"/>
          </p:nvPr>
        </p:nvSpPr>
        <p:spPr/>
        <p:txBody>
          <a:bodyPr/>
          <a:lstStyle/>
          <a:p>
            <a:r>
              <a:rPr lang="en-US"/>
              <a:t>NetBAS</a:t>
            </a:r>
          </a:p>
        </p:txBody>
      </p:sp>
      <p:sp>
        <p:nvSpPr>
          <p:cNvPr id="7" name="Slide Number Placeholder 6">
            <a:extLst>
              <a:ext uri="{FF2B5EF4-FFF2-40B4-BE49-F238E27FC236}">
                <a16:creationId xmlns:a16="http://schemas.microsoft.com/office/drawing/2014/main" id="{AF9BA7B7-BE1C-F34F-92B3-3A887F2F82D9}"/>
              </a:ext>
            </a:extLst>
          </p:cNvPr>
          <p:cNvSpPr>
            <a:spLocks noGrp="1"/>
          </p:cNvSpPr>
          <p:nvPr>
            <p:ph type="sldNum" sz="quarter" idx="12"/>
          </p:nvPr>
        </p:nvSpPr>
        <p:spPr/>
        <p:txBody>
          <a:bodyPr/>
          <a:lstStyle/>
          <a:p>
            <a:fld id="{F9BF2B3A-DBB5-A641-BAA2-04C639B22784}" type="slidenum">
              <a:rPr lang="en-US" smtClean="0"/>
              <a:t>‹#›</a:t>
            </a:fld>
            <a:endParaRPr lang="en-US"/>
          </a:p>
        </p:txBody>
      </p:sp>
    </p:spTree>
    <p:extLst>
      <p:ext uri="{BB962C8B-B14F-4D97-AF65-F5344CB8AC3E}">
        <p14:creationId xmlns:p14="http://schemas.microsoft.com/office/powerpoint/2010/main" val="18386206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570A01-5D95-2F49-AF5B-6BE6694655F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971FE8B-2EBC-0B43-8230-486AB83CE67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F8F73896-5E60-9B47-9632-115E51513A34}"/>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0B6D887-B37A-324F-8643-BBD7EEC62E0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43E03316-305A-4C40-A171-48D28C649861}"/>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74D8694-FD77-0842-9CFC-691D670727EA}"/>
              </a:ext>
            </a:extLst>
          </p:cNvPr>
          <p:cNvSpPr>
            <a:spLocks noGrp="1"/>
          </p:cNvSpPr>
          <p:nvPr>
            <p:ph type="dt" sz="half" idx="10"/>
          </p:nvPr>
        </p:nvSpPr>
        <p:spPr/>
        <p:txBody>
          <a:bodyPr/>
          <a:lstStyle/>
          <a:p>
            <a:fld id="{4285DD2A-5A2C-DC46-948F-8C11C459BB17}" type="datetime1">
              <a:rPr lang="en-US" smtClean="0"/>
              <a:t>1/18/19</a:t>
            </a:fld>
            <a:endParaRPr lang="en-US"/>
          </a:p>
        </p:txBody>
      </p:sp>
      <p:sp>
        <p:nvSpPr>
          <p:cNvPr id="8" name="Footer Placeholder 7">
            <a:extLst>
              <a:ext uri="{FF2B5EF4-FFF2-40B4-BE49-F238E27FC236}">
                <a16:creationId xmlns:a16="http://schemas.microsoft.com/office/drawing/2014/main" id="{F868A388-C767-C141-871A-20296D813DF6}"/>
              </a:ext>
            </a:extLst>
          </p:cNvPr>
          <p:cNvSpPr>
            <a:spLocks noGrp="1"/>
          </p:cNvSpPr>
          <p:nvPr>
            <p:ph type="ftr" sz="quarter" idx="11"/>
          </p:nvPr>
        </p:nvSpPr>
        <p:spPr/>
        <p:txBody>
          <a:bodyPr/>
          <a:lstStyle/>
          <a:p>
            <a:r>
              <a:rPr lang="en-US"/>
              <a:t>NetBAS</a:t>
            </a:r>
          </a:p>
        </p:txBody>
      </p:sp>
      <p:sp>
        <p:nvSpPr>
          <p:cNvPr id="9" name="Slide Number Placeholder 8">
            <a:extLst>
              <a:ext uri="{FF2B5EF4-FFF2-40B4-BE49-F238E27FC236}">
                <a16:creationId xmlns:a16="http://schemas.microsoft.com/office/drawing/2014/main" id="{F9BE3CEE-50FD-6742-965A-AA14507FCFEB}"/>
              </a:ext>
            </a:extLst>
          </p:cNvPr>
          <p:cNvSpPr>
            <a:spLocks noGrp="1"/>
          </p:cNvSpPr>
          <p:nvPr>
            <p:ph type="sldNum" sz="quarter" idx="12"/>
          </p:nvPr>
        </p:nvSpPr>
        <p:spPr/>
        <p:txBody>
          <a:bodyPr/>
          <a:lstStyle/>
          <a:p>
            <a:fld id="{F9BF2B3A-DBB5-A641-BAA2-04C639B22784}" type="slidenum">
              <a:rPr lang="en-US" smtClean="0"/>
              <a:t>‹#›</a:t>
            </a:fld>
            <a:endParaRPr lang="en-US"/>
          </a:p>
        </p:txBody>
      </p:sp>
    </p:spTree>
    <p:extLst>
      <p:ext uri="{BB962C8B-B14F-4D97-AF65-F5344CB8AC3E}">
        <p14:creationId xmlns:p14="http://schemas.microsoft.com/office/powerpoint/2010/main" val="40748209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64615C-E72F-554E-BFEE-DD5736FABE5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F387092-395B-2147-976F-753A3D155801}"/>
              </a:ext>
            </a:extLst>
          </p:cNvPr>
          <p:cNvSpPr>
            <a:spLocks noGrp="1"/>
          </p:cNvSpPr>
          <p:nvPr>
            <p:ph type="dt" sz="half" idx="10"/>
          </p:nvPr>
        </p:nvSpPr>
        <p:spPr/>
        <p:txBody>
          <a:bodyPr/>
          <a:lstStyle/>
          <a:p>
            <a:fld id="{1B41F192-599D-8A48-A675-E9A0D4563DBF}" type="datetime1">
              <a:rPr lang="en-US" smtClean="0"/>
              <a:t>1/18/19</a:t>
            </a:fld>
            <a:endParaRPr lang="en-US"/>
          </a:p>
        </p:txBody>
      </p:sp>
      <p:sp>
        <p:nvSpPr>
          <p:cNvPr id="4" name="Footer Placeholder 3">
            <a:extLst>
              <a:ext uri="{FF2B5EF4-FFF2-40B4-BE49-F238E27FC236}">
                <a16:creationId xmlns:a16="http://schemas.microsoft.com/office/drawing/2014/main" id="{9EB08758-A85B-0A4D-A992-BFEA6F7498E9}"/>
              </a:ext>
            </a:extLst>
          </p:cNvPr>
          <p:cNvSpPr>
            <a:spLocks noGrp="1"/>
          </p:cNvSpPr>
          <p:nvPr>
            <p:ph type="ftr" sz="quarter" idx="11"/>
          </p:nvPr>
        </p:nvSpPr>
        <p:spPr/>
        <p:txBody>
          <a:bodyPr/>
          <a:lstStyle/>
          <a:p>
            <a:r>
              <a:rPr lang="en-US"/>
              <a:t>NetBAS</a:t>
            </a:r>
          </a:p>
        </p:txBody>
      </p:sp>
      <p:sp>
        <p:nvSpPr>
          <p:cNvPr id="5" name="Slide Number Placeholder 4">
            <a:extLst>
              <a:ext uri="{FF2B5EF4-FFF2-40B4-BE49-F238E27FC236}">
                <a16:creationId xmlns:a16="http://schemas.microsoft.com/office/drawing/2014/main" id="{6B43A644-E5B3-694C-B01D-F3AE04431C2C}"/>
              </a:ext>
            </a:extLst>
          </p:cNvPr>
          <p:cNvSpPr>
            <a:spLocks noGrp="1"/>
          </p:cNvSpPr>
          <p:nvPr>
            <p:ph type="sldNum" sz="quarter" idx="12"/>
          </p:nvPr>
        </p:nvSpPr>
        <p:spPr/>
        <p:txBody>
          <a:bodyPr/>
          <a:lstStyle/>
          <a:p>
            <a:fld id="{F9BF2B3A-DBB5-A641-BAA2-04C639B22784}" type="slidenum">
              <a:rPr lang="en-US" smtClean="0"/>
              <a:t>‹#›</a:t>
            </a:fld>
            <a:endParaRPr lang="en-US"/>
          </a:p>
        </p:txBody>
      </p:sp>
    </p:spTree>
    <p:extLst>
      <p:ext uri="{BB962C8B-B14F-4D97-AF65-F5344CB8AC3E}">
        <p14:creationId xmlns:p14="http://schemas.microsoft.com/office/powerpoint/2010/main" val="30021859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5D64EDA-FDAD-0842-91AD-C340646B8BF6}"/>
              </a:ext>
            </a:extLst>
          </p:cNvPr>
          <p:cNvSpPr>
            <a:spLocks noGrp="1"/>
          </p:cNvSpPr>
          <p:nvPr>
            <p:ph type="dt" sz="half" idx="10"/>
          </p:nvPr>
        </p:nvSpPr>
        <p:spPr/>
        <p:txBody>
          <a:bodyPr/>
          <a:lstStyle/>
          <a:p>
            <a:fld id="{7EA892A5-4647-1D4A-AA7C-99CB7D912BCB}" type="datetime1">
              <a:rPr lang="en-US" smtClean="0"/>
              <a:t>1/18/19</a:t>
            </a:fld>
            <a:endParaRPr lang="en-US"/>
          </a:p>
        </p:txBody>
      </p:sp>
      <p:sp>
        <p:nvSpPr>
          <p:cNvPr id="3" name="Footer Placeholder 2">
            <a:extLst>
              <a:ext uri="{FF2B5EF4-FFF2-40B4-BE49-F238E27FC236}">
                <a16:creationId xmlns:a16="http://schemas.microsoft.com/office/drawing/2014/main" id="{612242FF-E270-5443-B473-5BFED5610AC6}"/>
              </a:ext>
            </a:extLst>
          </p:cNvPr>
          <p:cNvSpPr>
            <a:spLocks noGrp="1"/>
          </p:cNvSpPr>
          <p:nvPr>
            <p:ph type="ftr" sz="quarter" idx="11"/>
          </p:nvPr>
        </p:nvSpPr>
        <p:spPr/>
        <p:txBody>
          <a:bodyPr/>
          <a:lstStyle/>
          <a:p>
            <a:r>
              <a:rPr lang="en-US"/>
              <a:t>NetBAS</a:t>
            </a:r>
          </a:p>
        </p:txBody>
      </p:sp>
      <p:sp>
        <p:nvSpPr>
          <p:cNvPr id="4" name="Slide Number Placeholder 3">
            <a:extLst>
              <a:ext uri="{FF2B5EF4-FFF2-40B4-BE49-F238E27FC236}">
                <a16:creationId xmlns:a16="http://schemas.microsoft.com/office/drawing/2014/main" id="{21E14EEE-8A28-CE4C-953F-A3D79FD23320}"/>
              </a:ext>
            </a:extLst>
          </p:cNvPr>
          <p:cNvSpPr>
            <a:spLocks noGrp="1"/>
          </p:cNvSpPr>
          <p:nvPr>
            <p:ph type="sldNum" sz="quarter" idx="12"/>
          </p:nvPr>
        </p:nvSpPr>
        <p:spPr/>
        <p:txBody>
          <a:bodyPr/>
          <a:lstStyle/>
          <a:p>
            <a:fld id="{F9BF2B3A-DBB5-A641-BAA2-04C639B22784}" type="slidenum">
              <a:rPr lang="en-US" smtClean="0"/>
              <a:t>‹#›</a:t>
            </a:fld>
            <a:endParaRPr lang="en-US"/>
          </a:p>
        </p:txBody>
      </p:sp>
    </p:spTree>
    <p:extLst>
      <p:ext uri="{BB962C8B-B14F-4D97-AF65-F5344CB8AC3E}">
        <p14:creationId xmlns:p14="http://schemas.microsoft.com/office/powerpoint/2010/main" val="27218422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F04D6C-0925-DE45-B962-54C0CBFCC5D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09D03E9-CEA5-F842-A1FF-23E8E04ABFD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40E6C9B-A00C-8441-AE73-6060F8FA409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8968324-BAC4-E142-8CF5-A238440B6E66}"/>
              </a:ext>
            </a:extLst>
          </p:cNvPr>
          <p:cNvSpPr>
            <a:spLocks noGrp="1"/>
          </p:cNvSpPr>
          <p:nvPr>
            <p:ph type="dt" sz="half" idx="10"/>
          </p:nvPr>
        </p:nvSpPr>
        <p:spPr/>
        <p:txBody>
          <a:bodyPr/>
          <a:lstStyle/>
          <a:p>
            <a:fld id="{ECC0C4A0-EF93-624C-A84B-0F644DC35980}" type="datetime1">
              <a:rPr lang="en-US" smtClean="0"/>
              <a:t>1/18/19</a:t>
            </a:fld>
            <a:endParaRPr lang="en-US"/>
          </a:p>
        </p:txBody>
      </p:sp>
      <p:sp>
        <p:nvSpPr>
          <p:cNvPr id="6" name="Footer Placeholder 5">
            <a:extLst>
              <a:ext uri="{FF2B5EF4-FFF2-40B4-BE49-F238E27FC236}">
                <a16:creationId xmlns:a16="http://schemas.microsoft.com/office/drawing/2014/main" id="{98D31DC1-82B2-9D42-9F92-53CFA494031A}"/>
              </a:ext>
            </a:extLst>
          </p:cNvPr>
          <p:cNvSpPr>
            <a:spLocks noGrp="1"/>
          </p:cNvSpPr>
          <p:nvPr>
            <p:ph type="ftr" sz="quarter" idx="11"/>
          </p:nvPr>
        </p:nvSpPr>
        <p:spPr/>
        <p:txBody>
          <a:bodyPr/>
          <a:lstStyle/>
          <a:p>
            <a:r>
              <a:rPr lang="en-US"/>
              <a:t>NetBAS</a:t>
            </a:r>
          </a:p>
        </p:txBody>
      </p:sp>
      <p:sp>
        <p:nvSpPr>
          <p:cNvPr id="7" name="Slide Number Placeholder 6">
            <a:extLst>
              <a:ext uri="{FF2B5EF4-FFF2-40B4-BE49-F238E27FC236}">
                <a16:creationId xmlns:a16="http://schemas.microsoft.com/office/drawing/2014/main" id="{D35669E7-9D6F-C349-BB46-DE6AEA4584A5}"/>
              </a:ext>
            </a:extLst>
          </p:cNvPr>
          <p:cNvSpPr>
            <a:spLocks noGrp="1"/>
          </p:cNvSpPr>
          <p:nvPr>
            <p:ph type="sldNum" sz="quarter" idx="12"/>
          </p:nvPr>
        </p:nvSpPr>
        <p:spPr/>
        <p:txBody>
          <a:bodyPr/>
          <a:lstStyle/>
          <a:p>
            <a:fld id="{F9BF2B3A-DBB5-A641-BAA2-04C639B22784}" type="slidenum">
              <a:rPr lang="en-US" smtClean="0"/>
              <a:t>‹#›</a:t>
            </a:fld>
            <a:endParaRPr lang="en-US"/>
          </a:p>
        </p:txBody>
      </p:sp>
    </p:spTree>
    <p:extLst>
      <p:ext uri="{BB962C8B-B14F-4D97-AF65-F5344CB8AC3E}">
        <p14:creationId xmlns:p14="http://schemas.microsoft.com/office/powerpoint/2010/main" val="40266123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D084C4-818E-834B-9C5F-A1A35DD6170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DB9898C-9ACB-5848-A1CC-62C99BF680C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0B5295A-33EC-F14F-AFA4-0E6F8CFCFD7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DC6ABC1D-96A5-1442-988D-66D5AEE9CC8B}"/>
              </a:ext>
            </a:extLst>
          </p:cNvPr>
          <p:cNvSpPr>
            <a:spLocks noGrp="1"/>
          </p:cNvSpPr>
          <p:nvPr>
            <p:ph type="dt" sz="half" idx="10"/>
          </p:nvPr>
        </p:nvSpPr>
        <p:spPr/>
        <p:txBody>
          <a:bodyPr/>
          <a:lstStyle/>
          <a:p>
            <a:fld id="{49F403EF-0C76-004A-A2BF-B57FDA624EF1}" type="datetime1">
              <a:rPr lang="en-US" smtClean="0"/>
              <a:t>1/18/19</a:t>
            </a:fld>
            <a:endParaRPr lang="en-US"/>
          </a:p>
        </p:txBody>
      </p:sp>
      <p:sp>
        <p:nvSpPr>
          <p:cNvPr id="6" name="Footer Placeholder 5">
            <a:extLst>
              <a:ext uri="{FF2B5EF4-FFF2-40B4-BE49-F238E27FC236}">
                <a16:creationId xmlns:a16="http://schemas.microsoft.com/office/drawing/2014/main" id="{D72395E7-1E19-B042-BC3A-B1E5BC27CB38}"/>
              </a:ext>
            </a:extLst>
          </p:cNvPr>
          <p:cNvSpPr>
            <a:spLocks noGrp="1"/>
          </p:cNvSpPr>
          <p:nvPr>
            <p:ph type="ftr" sz="quarter" idx="11"/>
          </p:nvPr>
        </p:nvSpPr>
        <p:spPr/>
        <p:txBody>
          <a:bodyPr/>
          <a:lstStyle/>
          <a:p>
            <a:r>
              <a:rPr lang="en-US"/>
              <a:t>NetBAS</a:t>
            </a:r>
          </a:p>
        </p:txBody>
      </p:sp>
      <p:sp>
        <p:nvSpPr>
          <p:cNvPr id="7" name="Slide Number Placeholder 6">
            <a:extLst>
              <a:ext uri="{FF2B5EF4-FFF2-40B4-BE49-F238E27FC236}">
                <a16:creationId xmlns:a16="http://schemas.microsoft.com/office/drawing/2014/main" id="{ABB49246-47CC-924C-8988-F761B69B7D2B}"/>
              </a:ext>
            </a:extLst>
          </p:cNvPr>
          <p:cNvSpPr>
            <a:spLocks noGrp="1"/>
          </p:cNvSpPr>
          <p:nvPr>
            <p:ph type="sldNum" sz="quarter" idx="12"/>
          </p:nvPr>
        </p:nvSpPr>
        <p:spPr/>
        <p:txBody>
          <a:bodyPr/>
          <a:lstStyle/>
          <a:p>
            <a:fld id="{F9BF2B3A-DBB5-A641-BAA2-04C639B22784}" type="slidenum">
              <a:rPr lang="en-US" smtClean="0"/>
              <a:t>‹#›</a:t>
            </a:fld>
            <a:endParaRPr lang="en-US"/>
          </a:p>
        </p:txBody>
      </p:sp>
    </p:spTree>
    <p:extLst>
      <p:ext uri="{BB962C8B-B14F-4D97-AF65-F5344CB8AC3E}">
        <p14:creationId xmlns:p14="http://schemas.microsoft.com/office/powerpoint/2010/main" val="31829563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A2D9513-E3A1-2043-904F-7B4DF1E8CCB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C87C924-9E9F-6C43-8BCA-7DD53DD74CF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834DD40-E406-9F41-B89B-E61883FC9E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C208850-9A6A-4B4A-A095-2AA48BD8869A}" type="datetime1">
              <a:rPr lang="en-US" smtClean="0"/>
              <a:t>1/18/19</a:t>
            </a:fld>
            <a:endParaRPr lang="en-US"/>
          </a:p>
        </p:txBody>
      </p:sp>
      <p:sp>
        <p:nvSpPr>
          <p:cNvPr id="5" name="Footer Placeholder 4">
            <a:extLst>
              <a:ext uri="{FF2B5EF4-FFF2-40B4-BE49-F238E27FC236}">
                <a16:creationId xmlns:a16="http://schemas.microsoft.com/office/drawing/2014/main" id="{9A4A1AC5-EA74-E946-B036-1E91945CBBC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NetBAS</a:t>
            </a:r>
          </a:p>
        </p:txBody>
      </p:sp>
      <p:sp>
        <p:nvSpPr>
          <p:cNvPr id="6" name="Slide Number Placeholder 5">
            <a:extLst>
              <a:ext uri="{FF2B5EF4-FFF2-40B4-BE49-F238E27FC236}">
                <a16:creationId xmlns:a16="http://schemas.microsoft.com/office/drawing/2014/main" id="{4B84C996-01D7-FE40-8AB9-0DBCBD99396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9BF2B3A-DBB5-A641-BAA2-04C639B22784}" type="slidenum">
              <a:rPr lang="en-US" smtClean="0"/>
              <a:t>‹#›</a:t>
            </a:fld>
            <a:endParaRPr lang="en-US"/>
          </a:p>
        </p:txBody>
      </p:sp>
    </p:spTree>
    <p:extLst>
      <p:ext uri="{BB962C8B-B14F-4D97-AF65-F5344CB8AC3E}">
        <p14:creationId xmlns:p14="http://schemas.microsoft.com/office/powerpoint/2010/main" val="68550481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17.emf"/><Relationship Id="rId4" Type="http://schemas.openxmlformats.org/officeDocument/2006/relationships/image" Target="../media/image16.emf"/></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3.png"/><Relationship Id="rId1" Type="http://schemas.openxmlformats.org/officeDocument/2006/relationships/slideLayout" Target="../slideLayouts/slideLayout2.xml"/><Relationship Id="rId5" Type="http://schemas.openxmlformats.org/officeDocument/2006/relationships/image" Target="../media/image22.emf"/><Relationship Id="rId4" Type="http://schemas.openxmlformats.org/officeDocument/2006/relationships/image" Target="../media/image21.em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7.tiff"/><Relationship Id="rId3" Type="http://schemas.openxmlformats.org/officeDocument/2006/relationships/image" Target="../media/image2.tiff"/><Relationship Id="rId7" Type="http://schemas.openxmlformats.org/officeDocument/2006/relationships/image" Target="../media/image6.tiff"/><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10.tiff"/><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tiff"/><Relationship Id="rId9" Type="http://schemas.openxmlformats.org/officeDocument/2006/relationships/image" Target="../media/image8.tiff"/></Relationships>
</file>

<file path=ppt/slides/_rels/slide3.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image" Target="../media/image11.tif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oftware.broadinstitute.org/gsea/msigdb/msigdb/genesets.jsp?collection=H" TargetMode="External"/><Relationship Id="rId2" Type="http://schemas.openxmlformats.org/officeDocument/2006/relationships/image" Target="../media/image13.tiff"/><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hyperlink" Target="http://software.broadinstitute.org/gsea/msigdb/msigdb/genesets.jsp?collection=CP:KEGG"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emf"/></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21.em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5" Type="http://schemas.openxmlformats.org/officeDocument/2006/relationships/image" Target="../media/image22.emf"/><Relationship Id="rId4" Type="http://schemas.openxmlformats.org/officeDocument/2006/relationships/image" Target="../media/image21.em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50C2165-A4E5-2241-AB84-1F72655C5D2A}"/>
              </a:ext>
            </a:extLst>
          </p:cNvPr>
          <p:cNvSpPr txBox="1"/>
          <p:nvPr/>
        </p:nvSpPr>
        <p:spPr>
          <a:xfrm>
            <a:off x="430306" y="197224"/>
            <a:ext cx="7439665" cy="461665"/>
          </a:xfrm>
          <a:prstGeom prst="rect">
            <a:avLst/>
          </a:prstGeom>
          <a:noFill/>
        </p:spPr>
        <p:txBody>
          <a:bodyPr wrap="none" rtlCol="0">
            <a:spAutoFit/>
          </a:bodyPr>
          <a:lstStyle/>
          <a:p>
            <a:r>
              <a:rPr lang="en-US" sz="2400" b="1" dirty="0">
                <a:latin typeface="Arial" panose="020B0604020202020204" pitchFamily="34" charset="0"/>
                <a:cs typeface="Arial" panose="020B0604020202020204" pitchFamily="34" charset="0"/>
              </a:rPr>
              <a:t>Network-Based Association Study of Protein Sets</a:t>
            </a:r>
          </a:p>
        </p:txBody>
      </p:sp>
      <p:sp>
        <p:nvSpPr>
          <p:cNvPr id="5" name="TextBox 4">
            <a:extLst>
              <a:ext uri="{FF2B5EF4-FFF2-40B4-BE49-F238E27FC236}">
                <a16:creationId xmlns:a16="http://schemas.microsoft.com/office/drawing/2014/main" id="{6B6F6B0C-A785-AF4C-85A1-389B86E7BE6A}"/>
              </a:ext>
            </a:extLst>
          </p:cNvPr>
          <p:cNvSpPr txBox="1"/>
          <p:nvPr/>
        </p:nvSpPr>
        <p:spPr>
          <a:xfrm>
            <a:off x="430306" y="1228476"/>
            <a:ext cx="11398623" cy="5078313"/>
          </a:xfrm>
          <a:prstGeom prst="rect">
            <a:avLst/>
          </a:prstGeom>
          <a:noFill/>
        </p:spPr>
        <p:txBody>
          <a:bodyPr wrap="square" rtlCol="0">
            <a:spAutoFit/>
          </a:bodyPr>
          <a:lstStyle/>
          <a:p>
            <a:pPr algn="just"/>
            <a:r>
              <a:rPr lang="en-US" b="1" dirty="0">
                <a:latin typeface="Times New Roman" panose="02020603050405020304" pitchFamily="18" charset="0"/>
                <a:cs typeface="Times New Roman" panose="02020603050405020304" pitchFamily="18" charset="0"/>
              </a:rPr>
              <a:t>Abstract</a:t>
            </a:r>
            <a:r>
              <a:rPr lang="en-US" dirty="0">
                <a:latin typeface="Times New Roman" panose="02020603050405020304" pitchFamily="18" charset="0"/>
                <a:cs typeface="Times New Roman" panose="02020603050405020304" pitchFamily="18" charset="0"/>
              </a:rPr>
              <a:t> (293 words so far)</a:t>
            </a:r>
            <a:endParaRPr lang="en-US" b="1" dirty="0">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We present a protocol of Network-Based Association Study (NetBAS). NetBAS interprets categorical terms associated with protein sets by mapping to physical protein-protein interaction (PPI) network of the cell. Particular categorical variables include gene ontology (GO) and biological pathways, which are of indispensable importance in extracting the biology of protein sets from high-throughput genomic studies. Traditional GO/pathway enrichment tools statistically assess over-presented annotations carried by protein sets compared to a selected background. Enrichment tools using PPI networks have also been developed. The rational of network-based methodologies resides in the fact that proteins conduct functions through interactions with other proteins inside or at the surface of the cell. NetBAS inspects the network versus its null permutations to evaluate categorical terms (e.g., GO/pathway) that are over-expressed in neighbor proteins interacting with members of the protein set. Uniquely, NetBAS applies two criteria for the null permutations, which 1) have nodes from random sampling of the whole network and 2) have all protein degrees conserved. Total number of each categorical term is therefore preserved in null permutations as original protein set, and subsequently calculated z-scores statistically quantify the enrichment scales of all terms attributed to the protein set. We tested 50 hallmark sets and 32 KEGG pathway sets from </a:t>
            </a:r>
            <a:r>
              <a:rPr lang="en-US" dirty="0" err="1">
                <a:latin typeface="Times New Roman" panose="02020603050405020304" pitchFamily="18" charset="0"/>
                <a:cs typeface="Times New Roman" panose="02020603050405020304" pitchFamily="18" charset="0"/>
              </a:rPr>
              <a:t>MSigDB</a:t>
            </a:r>
            <a:r>
              <a:rPr lang="en-US" dirty="0">
                <a:latin typeface="Times New Roman" panose="02020603050405020304" pitchFamily="18" charset="0"/>
                <a:cs typeface="Times New Roman" panose="02020603050405020304" pitchFamily="18" charset="0"/>
              </a:rPr>
              <a:t>, and found that many of the enriched terms disclosed by NetBAS were also hit by a traditional tool, DAVIS. Unneglectable differences between NetBAS and DAVID also exist. NetBAS can therefore serve as a useful complement in enrichment analysis. Moreover, as the size of the neighbor set is considerably bigger than the original set, NetBAS is effective to small protein sets, or even to a single protein. The human PPI network used in present work can be extended to other networks such as genetic interaction network or regulatory network. </a:t>
            </a:r>
          </a:p>
        </p:txBody>
      </p:sp>
      <p:sp>
        <p:nvSpPr>
          <p:cNvPr id="6" name="Date Placeholder 5">
            <a:extLst>
              <a:ext uri="{FF2B5EF4-FFF2-40B4-BE49-F238E27FC236}">
                <a16:creationId xmlns:a16="http://schemas.microsoft.com/office/drawing/2014/main" id="{31D7B565-9F02-DA41-A14A-ACC333B186A2}"/>
              </a:ext>
            </a:extLst>
          </p:cNvPr>
          <p:cNvSpPr>
            <a:spLocks noGrp="1"/>
          </p:cNvSpPr>
          <p:nvPr>
            <p:ph type="dt" sz="half" idx="10"/>
          </p:nvPr>
        </p:nvSpPr>
        <p:spPr/>
        <p:txBody>
          <a:bodyPr/>
          <a:lstStyle/>
          <a:p>
            <a:fld id="{BB576727-6D32-644A-9347-2B90FD77A6DA}" type="datetime1">
              <a:rPr lang="en-US" smtClean="0"/>
              <a:t>1/18/19</a:t>
            </a:fld>
            <a:endParaRPr lang="en-US"/>
          </a:p>
        </p:txBody>
      </p:sp>
      <p:sp>
        <p:nvSpPr>
          <p:cNvPr id="7" name="Footer Placeholder 6">
            <a:extLst>
              <a:ext uri="{FF2B5EF4-FFF2-40B4-BE49-F238E27FC236}">
                <a16:creationId xmlns:a16="http://schemas.microsoft.com/office/drawing/2014/main" id="{F30C1A5F-D5E6-D64A-85A7-0D187662F15C}"/>
              </a:ext>
            </a:extLst>
          </p:cNvPr>
          <p:cNvSpPr>
            <a:spLocks noGrp="1"/>
          </p:cNvSpPr>
          <p:nvPr>
            <p:ph type="ftr" sz="quarter" idx="11"/>
          </p:nvPr>
        </p:nvSpPr>
        <p:spPr/>
        <p:txBody>
          <a:bodyPr/>
          <a:lstStyle/>
          <a:p>
            <a:r>
              <a:rPr lang="en-US"/>
              <a:t>NetBAS</a:t>
            </a:r>
          </a:p>
        </p:txBody>
      </p:sp>
      <p:sp>
        <p:nvSpPr>
          <p:cNvPr id="8" name="Slide Number Placeholder 7">
            <a:extLst>
              <a:ext uri="{FF2B5EF4-FFF2-40B4-BE49-F238E27FC236}">
                <a16:creationId xmlns:a16="http://schemas.microsoft.com/office/drawing/2014/main" id="{3982EAF0-64A6-F144-99B0-7FC300FE87F9}"/>
              </a:ext>
            </a:extLst>
          </p:cNvPr>
          <p:cNvSpPr>
            <a:spLocks noGrp="1"/>
          </p:cNvSpPr>
          <p:nvPr>
            <p:ph type="sldNum" sz="quarter" idx="12"/>
          </p:nvPr>
        </p:nvSpPr>
        <p:spPr/>
        <p:txBody>
          <a:bodyPr/>
          <a:lstStyle/>
          <a:p>
            <a:fld id="{F9BF2B3A-DBB5-A641-BAA2-04C639B22784}" type="slidenum">
              <a:rPr lang="en-US" smtClean="0"/>
              <a:t>1</a:t>
            </a:fld>
            <a:endParaRPr lang="en-US"/>
          </a:p>
        </p:txBody>
      </p:sp>
    </p:spTree>
    <p:extLst>
      <p:ext uri="{BB962C8B-B14F-4D97-AF65-F5344CB8AC3E}">
        <p14:creationId xmlns:p14="http://schemas.microsoft.com/office/powerpoint/2010/main" val="642487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108F4AE3-2AE6-8E49-A5D0-203A8C8A918C}"/>
              </a:ext>
            </a:extLst>
          </p:cNvPr>
          <p:cNvPicPr>
            <a:picLocks noChangeAspect="1"/>
          </p:cNvPicPr>
          <p:nvPr/>
        </p:nvPicPr>
        <p:blipFill rotWithShape="1">
          <a:blip r:embed="rId2"/>
          <a:srcRect l="26776" t="13671"/>
          <a:stretch/>
        </p:blipFill>
        <p:spPr>
          <a:xfrm>
            <a:off x="7169070" y="801024"/>
            <a:ext cx="4184730" cy="5920451"/>
          </a:xfrm>
          <a:prstGeom prst="rect">
            <a:avLst/>
          </a:prstGeom>
        </p:spPr>
      </p:pic>
      <p:sp>
        <p:nvSpPr>
          <p:cNvPr id="4" name="Date Placeholder 3">
            <a:extLst>
              <a:ext uri="{FF2B5EF4-FFF2-40B4-BE49-F238E27FC236}">
                <a16:creationId xmlns:a16="http://schemas.microsoft.com/office/drawing/2014/main" id="{F0F6D8CC-2EC7-2D45-A59C-06FA6351EC80}"/>
              </a:ext>
            </a:extLst>
          </p:cNvPr>
          <p:cNvSpPr>
            <a:spLocks noGrp="1"/>
          </p:cNvSpPr>
          <p:nvPr>
            <p:ph type="dt" sz="half" idx="10"/>
          </p:nvPr>
        </p:nvSpPr>
        <p:spPr/>
        <p:txBody>
          <a:bodyPr/>
          <a:lstStyle/>
          <a:p>
            <a:fld id="{A0123CF1-B42A-7D4C-86C7-F52C73D8C266}" type="datetime1">
              <a:rPr lang="en-US" smtClean="0"/>
              <a:t>1/18/19</a:t>
            </a:fld>
            <a:endParaRPr lang="en-US"/>
          </a:p>
        </p:txBody>
      </p:sp>
      <p:sp>
        <p:nvSpPr>
          <p:cNvPr id="5" name="Footer Placeholder 4">
            <a:extLst>
              <a:ext uri="{FF2B5EF4-FFF2-40B4-BE49-F238E27FC236}">
                <a16:creationId xmlns:a16="http://schemas.microsoft.com/office/drawing/2014/main" id="{9F4F2FCB-D398-C34D-83BC-B4F922BD4651}"/>
              </a:ext>
            </a:extLst>
          </p:cNvPr>
          <p:cNvSpPr>
            <a:spLocks noGrp="1"/>
          </p:cNvSpPr>
          <p:nvPr>
            <p:ph type="ftr" sz="quarter" idx="11"/>
          </p:nvPr>
        </p:nvSpPr>
        <p:spPr/>
        <p:txBody>
          <a:bodyPr/>
          <a:lstStyle/>
          <a:p>
            <a:r>
              <a:rPr lang="en-US"/>
              <a:t>NetBAS</a:t>
            </a:r>
          </a:p>
        </p:txBody>
      </p:sp>
      <p:sp>
        <p:nvSpPr>
          <p:cNvPr id="6" name="Slide Number Placeholder 5">
            <a:extLst>
              <a:ext uri="{FF2B5EF4-FFF2-40B4-BE49-F238E27FC236}">
                <a16:creationId xmlns:a16="http://schemas.microsoft.com/office/drawing/2014/main" id="{D80FC854-202B-DD4E-BF31-43787D09BEA0}"/>
              </a:ext>
            </a:extLst>
          </p:cNvPr>
          <p:cNvSpPr>
            <a:spLocks noGrp="1"/>
          </p:cNvSpPr>
          <p:nvPr>
            <p:ph type="sldNum" sz="quarter" idx="12"/>
          </p:nvPr>
        </p:nvSpPr>
        <p:spPr/>
        <p:txBody>
          <a:bodyPr/>
          <a:lstStyle/>
          <a:p>
            <a:fld id="{F9BF2B3A-DBB5-A641-BAA2-04C639B22784}" type="slidenum">
              <a:rPr lang="en-US" smtClean="0"/>
              <a:t>10</a:t>
            </a:fld>
            <a:endParaRPr lang="en-US"/>
          </a:p>
        </p:txBody>
      </p:sp>
      <p:sp>
        <p:nvSpPr>
          <p:cNvPr id="12" name="TextBox 11">
            <a:extLst>
              <a:ext uri="{FF2B5EF4-FFF2-40B4-BE49-F238E27FC236}">
                <a16:creationId xmlns:a16="http://schemas.microsoft.com/office/drawing/2014/main" id="{086C67C7-2121-2341-A121-B917602912B3}"/>
              </a:ext>
            </a:extLst>
          </p:cNvPr>
          <p:cNvSpPr txBox="1"/>
          <p:nvPr/>
        </p:nvSpPr>
        <p:spPr>
          <a:xfrm>
            <a:off x="555584" y="393539"/>
            <a:ext cx="8751948" cy="369332"/>
          </a:xfrm>
          <a:prstGeom prst="rect">
            <a:avLst/>
          </a:prstGeom>
          <a:noFill/>
        </p:spPr>
        <p:txBody>
          <a:bodyPr wrap="none" rtlCol="0">
            <a:spAutoFit/>
          </a:bodyPr>
          <a:lstStyle/>
          <a:p>
            <a:r>
              <a:rPr lang="en-US" b="1" dirty="0"/>
              <a:t>HALLMARK_OXIDATIVE_PHOSPHORYLATION,   random permutation vs MS02 permutation</a:t>
            </a:r>
          </a:p>
        </p:txBody>
      </p:sp>
      <p:pic>
        <p:nvPicPr>
          <p:cNvPr id="15" name="Picture 14">
            <a:extLst>
              <a:ext uri="{FF2B5EF4-FFF2-40B4-BE49-F238E27FC236}">
                <a16:creationId xmlns:a16="http://schemas.microsoft.com/office/drawing/2014/main" id="{F1F691A4-17F8-2941-AD9B-606FFAC1FD65}"/>
              </a:ext>
            </a:extLst>
          </p:cNvPr>
          <p:cNvPicPr>
            <a:picLocks noChangeAspect="1"/>
          </p:cNvPicPr>
          <p:nvPr/>
        </p:nvPicPr>
        <p:blipFill rotWithShape="1">
          <a:blip r:embed="rId3"/>
          <a:srcRect l="26711" t="13481"/>
          <a:stretch/>
        </p:blipFill>
        <p:spPr>
          <a:xfrm>
            <a:off x="2026920" y="788035"/>
            <a:ext cx="4188460" cy="5933440"/>
          </a:xfrm>
          <a:prstGeom prst="rect">
            <a:avLst/>
          </a:prstGeom>
        </p:spPr>
      </p:pic>
      <p:pic>
        <p:nvPicPr>
          <p:cNvPr id="20" name="Picture 19">
            <a:extLst>
              <a:ext uri="{FF2B5EF4-FFF2-40B4-BE49-F238E27FC236}">
                <a16:creationId xmlns:a16="http://schemas.microsoft.com/office/drawing/2014/main" id="{5478CE02-537C-5B4C-AB4E-AB6792ACE9C5}"/>
              </a:ext>
            </a:extLst>
          </p:cNvPr>
          <p:cNvPicPr>
            <a:picLocks noChangeAspect="1"/>
          </p:cNvPicPr>
          <p:nvPr/>
        </p:nvPicPr>
        <p:blipFill rotWithShape="1">
          <a:blip r:embed="rId4"/>
          <a:srcRect l="18330" t="13970" r="12146" b="16772"/>
          <a:stretch/>
        </p:blipFill>
        <p:spPr>
          <a:xfrm>
            <a:off x="123906" y="1785873"/>
            <a:ext cx="1793179" cy="1786319"/>
          </a:xfrm>
          <a:prstGeom prst="rect">
            <a:avLst/>
          </a:prstGeom>
          <a:ln>
            <a:solidFill>
              <a:srgbClr val="FF0000"/>
            </a:solidFill>
          </a:ln>
        </p:spPr>
      </p:pic>
      <p:pic>
        <p:nvPicPr>
          <p:cNvPr id="21" name="Picture 20">
            <a:extLst>
              <a:ext uri="{FF2B5EF4-FFF2-40B4-BE49-F238E27FC236}">
                <a16:creationId xmlns:a16="http://schemas.microsoft.com/office/drawing/2014/main" id="{7485060D-D3FA-9848-9E85-9A66A312D2C7}"/>
              </a:ext>
            </a:extLst>
          </p:cNvPr>
          <p:cNvPicPr>
            <a:picLocks noChangeAspect="1"/>
          </p:cNvPicPr>
          <p:nvPr/>
        </p:nvPicPr>
        <p:blipFill rotWithShape="1">
          <a:blip r:embed="rId5"/>
          <a:srcRect l="16151" t="13788" r="9708" b="16049"/>
          <a:stretch/>
        </p:blipFill>
        <p:spPr>
          <a:xfrm>
            <a:off x="82055" y="3892069"/>
            <a:ext cx="1835030" cy="1736572"/>
          </a:xfrm>
          <a:prstGeom prst="rect">
            <a:avLst/>
          </a:prstGeom>
        </p:spPr>
      </p:pic>
    </p:spTree>
    <p:extLst>
      <p:ext uri="{BB962C8B-B14F-4D97-AF65-F5344CB8AC3E}">
        <p14:creationId xmlns:p14="http://schemas.microsoft.com/office/powerpoint/2010/main" val="12020786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68FBBB8-8375-4A48-9046-C35908118F52}"/>
              </a:ext>
            </a:extLst>
          </p:cNvPr>
          <p:cNvPicPr>
            <a:picLocks noChangeAspect="1"/>
          </p:cNvPicPr>
          <p:nvPr/>
        </p:nvPicPr>
        <p:blipFill rotWithShape="1">
          <a:blip r:embed="rId2"/>
          <a:srcRect l="26356" t="4297"/>
          <a:stretch/>
        </p:blipFill>
        <p:spPr>
          <a:xfrm>
            <a:off x="6770370" y="158115"/>
            <a:ext cx="4208780" cy="6563360"/>
          </a:xfrm>
          <a:prstGeom prst="rect">
            <a:avLst/>
          </a:prstGeom>
        </p:spPr>
      </p:pic>
      <p:pic>
        <p:nvPicPr>
          <p:cNvPr id="11" name="Picture 10">
            <a:extLst>
              <a:ext uri="{FF2B5EF4-FFF2-40B4-BE49-F238E27FC236}">
                <a16:creationId xmlns:a16="http://schemas.microsoft.com/office/drawing/2014/main" id="{0F4B2045-EBEC-4840-9A5B-FACF88F5A74E}"/>
              </a:ext>
            </a:extLst>
          </p:cNvPr>
          <p:cNvPicPr>
            <a:picLocks noChangeAspect="1"/>
          </p:cNvPicPr>
          <p:nvPr/>
        </p:nvPicPr>
        <p:blipFill rotWithShape="1">
          <a:blip r:embed="rId3"/>
          <a:srcRect l="26900" t="12161"/>
          <a:stretch/>
        </p:blipFill>
        <p:spPr>
          <a:xfrm>
            <a:off x="1816265" y="697466"/>
            <a:ext cx="4177660" cy="6024009"/>
          </a:xfrm>
          <a:prstGeom prst="rect">
            <a:avLst/>
          </a:prstGeom>
        </p:spPr>
      </p:pic>
      <p:sp>
        <p:nvSpPr>
          <p:cNvPr id="4" name="Date Placeholder 3">
            <a:extLst>
              <a:ext uri="{FF2B5EF4-FFF2-40B4-BE49-F238E27FC236}">
                <a16:creationId xmlns:a16="http://schemas.microsoft.com/office/drawing/2014/main" id="{B99A38AF-C3F0-8244-ACD6-1DD12524B26E}"/>
              </a:ext>
            </a:extLst>
          </p:cNvPr>
          <p:cNvSpPr>
            <a:spLocks noGrp="1"/>
          </p:cNvSpPr>
          <p:nvPr>
            <p:ph type="dt" sz="half" idx="10"/>
          </p:nvPr>
        </p:nvSpPr>
        <p:spPr/>
        <p:txBody>
          <a:bodyPr/>
          <a:lstStyle/>
          <a:p>
            <a:fld id="{A0123CF1-B42A-7D4C-86C7-F52C73D8C266}" type="datetime1">
              <a:rPr lang="en-US" smtClean="0"/>
              <a:t>1/18/19</a:t>
            </a:fld>
            <a:endParaRPr lang="en-US"/>
          </a:p>
        </p:txBody>
      </p:sp>
      <p:sp>
        <p:nvSpPr>
          <p:cNvPr id="5" name="Footer Placeholder 4">
            <a:extLst>
              <a:ext uri="{FF2B5EF4-FFF2-40B4-BE49-F238E27FC236}">
                <a16:creationId xmlns:a16="http://schemas.microsoft.com/office/drawing/2014/main" id="{E66B2DCE-0D72-5F4B-81C9-C09E0F51C7B8}"/>
              </a:ext>
            </a:extLst>
          </p:cNvPr>
          <p:cNvSpPr>
            <a:spLocks noGrp="1"/>
          </p:cNvSpPr>
          <p:nvPr>
            <p:ph type="ftr" sz="quarter" idx="11"/>
          </p:nvPr>
        </p:nvSpPr>
        <p:spPr/>
        <p:txBody>
          <a:bodyPr/>
          <a:lstStyle/>
          <a:p>
            <a:r>
              <a:rPr lang="en-US"/>
              <a:t>NetBAS</a:t>
            </a:r>
          </a:p>
        </p:txBody>
      </p:sp>
      <p:sp>
        <p:nvSpPr>
          <p:cNvPr id="6" name="Slide Number Placeholder 5">
            <a:extLst>
              <a:ext uri="{FF2B5EF4-FFF2-40B4-BE49-F238E27FC236}">
                <a16:creationId xmlns:a16="http://schemas.microsoft.com/office/drawing/2014/main" id="{945FD8A2-7E71-8041-B8CE-DA7610E94776}"/>
              </a:ext>
            </a:extLst>
          </p:cNvPr>
          <p:cNvSpPr>
            <a:spLocks noGrp="1"/>
          </p:cNvSpPr>
          <p:nvPr>
            <p:ph type="sldNum" sz="quarter" idx="12"/>
          </p:nvPr>
        </p:nvSpPr>
        <p:spPr/>
        <p:txBody>
          <a:bodyPr/>
          <a:lstStyle/>
          <a:p>
            <a:fld id="{F9BF2B3A-DBB5-A641-BAA2-04C639B22784}" type="slidenum">
              <a:rPr lang="en-US" smtClean="0"/>
              <a:t>11</a:t>
            </a:fld>
            <a:endParaRPr lang="en-US"/>
          </a:p>
        </p:txBody>
      </p:sp>
      <p:sp>
        <p:nvSpPr>
          <p:cNvPr id="7" name="TextBox 6">
            <a:extLst>
              <a:ext uri="{FF2B5EF4-FFF2-40B4-BE49-F238E27FC236}">
                <a16:creationId xmlns:a16="http://schemas.microsoft.com/office/drawing/2014/main" id="{3BDC2A4E-BDBB-1047-8C21-02A22EA7D876}"/>
              </a:ext>
            </a:extLst>
          </p:cNvPr>
          <p:cNvSpPr txBox="1"/>
          <p:nvPr/>
        </p:nvSpPr>
        <p:spPr>
          <a:xfrm>
            <a:off x="838200" y="464659"/>
            <a:ext cx="7705892" cy="369332"/>
          </a:xfrm>
          <a:prstGeom prst="rect">
            <a:avLst/>
          </a:prstGeom>
          <a:noFill/>
        </p:spPr>
        <p:txBody>
          <a:bodyPr wrap="none" rtlCol="0">
            <a:spAutoFit/>
          </a:bodyPr>
          <a:lstStyle/>
          <a:p>
            <a:r>
              <a:rPr lang="en-US" b="1" dirty="0"/>
              <a:t>HALLMARK_KRAS_SIGNALING_DN, random permutation vs MS02 permutation</a:t>
            </a:r>
          </a:p>
        </p:txBody>
      </p:sp>
      <p:pic>
        <p:nvPicPr>
          <p:cNvPr id="13" name="Picture 12">
            <a:extLst>
              <a:ext uri="{FF2B5EF4-FFF2-40B4-BE49-F238E27FC236}">
                <a16:creationId xmlns:a16="http://schemas.microsoft.com/office/drawing/2014/main" id="{C9288344-4B89-5544-9306-2AFE83C32379}"/>
              </a:ext>
            </a:extLst>
          </p:cNvPr>
          <p:cNvPicPr>
            <a:picLocks noChangeAspect="1"/>
          </p:cNvPicPr>
          <p:nvPr/>
        </p:nvPicPr>
        <p:blipFill rotWithShape="1">
          <a:blip r:embed="rId4"/>
          <a:srcRect l="18137" t="13743" r="12061" b="16095"/>
          <a:stretch/>
        </p:blipFill>
        <p:spPr>
          <a:xfrm>
            <a:off x="308733" y="1795154"/>
            <a:ext cx="1332668" cy="1339541"/>
          </a:xfrm>
          <a:prstGeom prst="rect">
            <a:avLst/>
          </a:prstGeom>
          <a:ln>
            <a:solidFill>
              <a:srgbClr val="FF0000"/>
            </a:solidFill>
          </a:ln>
        </p:spPr>
      </p:pic>
      <p:pic>
        <p:nvPicPr>
          <p:cNvPr id="14" name="Picture 13">
            <a:extLst>
              <a:ext uri="{FF2B5EF4-FFF2-40B4-BE49-F238E27FC236}">
                <a16:creationId xmlns:a16="http://schemas.microsoft.com/office/drawing/2014/main" id="{E9381EAD-F2DF-DB4A-A617-D56D062F8E6C}"/>
              </a:ext>
            </a:extLst>
          </p:cNvPr>
          <p:cNvPicPr>
            <a:picLocks noChangeAspect="1"/>
          </p:cNvPicPr>
          <p:nvPr/>
        </p:nvPicPr>
        <p:blipFill rotWithShape="1">
          <a:blip r:embed="rId5"/>
          <a:srcRect l="17168" t="13924" r="10680" b="16455"/>
          <a:stretch/>
        </p:blipFill>
        <p:spPr>
          <a:xfrm>
            <a:off x="203803" y="3906768"/>
            <a:ext cx="1542529" cy="1488419"/>
          </a:xfrm>
          <a:prstGeom prst="rect">
            <a:avLst/>
          </a:prstGeom>
        </p:spPr>
      </p:pic>
    </p:spTree>
    <p:extLst>
      <p:ext uri="{BB962C8B-B14F-4D97-AF65-F5344CB8AC3E}">
        <p14:creationId xmlns:p14="http://schemas.microsoft.com/office/powerpoint/2010/main" val="16768226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86D21D9-1DFB-5C4F-8B2F-199F10752D47}"/>
              </a:ext>
            </a:extLst>
          </p:cNvPr>
          <p:cNvSpPr>
            <a:spLocks noGrp="1"/>
          </p:cNvSpPr>
          <p:nvPr>
            <p:ph type="dt" sz="half" idx="10"/>
          </p:nvPr>
        </p:nvSpPr>
        <p:spPr/>
        <p:txBody>
          <a:bodyPr/>
          <a:lstStyle/>
          <a:p>
            <a:fld id="{A0123CF1-B42A-7D4C-86C7-F52C73D8C266}" type="datetime1">
              <a:rPr lang="en-US" smtClean="0"/>
              <a:t>1/18/19</a:t>
            </a:fld>
            <a:endParaRPr lang="en-US"/>
          </a:p>
        </p:txBody>
      </p:sp>
      <p:sp>
        <p:nvSpPr>
          <p:cNvPr id="5" name="Footer Placeholder 4">
            <a:extLst>
              <a:ext uri="{FF2B5EF4-FFF2-40B4-BE49-F238E27FC236}">
                <a16:creationId xmlns:a16="http://schemas.microsoft.com/office/drawing/2014/main" id="{ADA0E99A-A572-FC43-BC62-DD31C6188415}"/>
              </a:ext>
            </a:extLst>
          </p:cNvPr>
          <p:cNvSpPr>
            <a:spLocks noGrp="1"/>
          </p:cNvSpPr>
          <p:nvPr>
            <p:ph type="ftr" sz="quarter" idx="11"/>
          </p:nvPr>
        </p:nvSpPr>
        <p:spPr/>
        <p:txBody>
          <a:bodyPr/>
          <a:lstStyle/>
          <a:p>
            <a:r>
              <a:rPr lang="en-US"/>
              <a:t>NetBAS</a:t>
            </a:r>
          </a:p>
        </p:txBody>
      </p:sp>
      <p:sp>
        <p:nvSpPr>
          <p:cNvPr id="6" name="Slide Number Placeholder 5">
            <a:extLst>
              <a:ext uri="{FF2B5EF4-FFF2-40B4-BE49-F238E27FC236}">
                <a16:creationId xmlns:a16="http://schemas.microsoft.com/office/drawing/2014/main" id="{50F9B535-489D-E64F-8DBA-EF6C0CE65CEB}"/>
              </a:ext>
            </a:extLst>
          </p:cNvPr>
          <p:cNvSpPr>
            <a:spLocks noGrp="1"/>
          </p:cNvSpPr>
          <p:nvPr>
            <p:ph type="sldNum" sz="quarter" idx="12"/>
          </p:nvPr>
        </p:nvSpPr>
        <p:spPr/>
        <p:txBody>
          <a:bodyPr/>
          <a:lstStyle/>
          <a:p>
            <a:fld id="{F9BF2B3A-DBB5-A641-BAA2-04C639B22784}" type="slidenum">
              <a:rPr lang="en-US" smtClean="0"/>
              <a:t>12</a:t>
            </a:fld>
            <a:endParaRPr lang="en-US"/>
          </a:p>
        </p:txBody>
      </p:sp>
      <p:sp>
        <p:nvSpPr>
          <p:cNvPr id="7" name="TextBox 6">
            <a:extLst>
              <a:ext uri="{FF2B5EF4-FFF2-40B4-BE49-F238E27FC236}">
                <a16:creationId xmlns:a16="http://schemas.microsoft.com/office/drawing/2014/main" id="{5C099780-8F1A-7843-8528-BC1B10317395}"/>
              </a:ext>
            </a:extLst>
          </p:cNvPr>
          <p:cNvSpPr txBox="1"/>
          <p:nvPr/>
        </p:nvSpPr>
        <p:spPr>
          <a:xfrm>
            <a:off x="555584" y="393539"/>
            <a:ext cx="3158237" cy="461665"/>
          </a:xfrm>
          <a:prstGeom prst="rect">
            <a:avLst/>
          </a:prstGeom>
          <a:noFill/>
        </p:spPr>
        <p:txBody>
          <a:bodyPr wrap="none" rtlCol="0">
            <a:spAutoFit/>
          </a:bodyPr>
          <a:lstStyle/>
          <a:p>
            <a:r>
              <a:rPr lang="en-US" sz="2400" b="1" dirty="0">
                <a:latin typeface="Arial" panose="020B0604020202020204" pitchFamily="34" charset="0"/>
                <a:cs typeface="Arial" panose="020B0604020202020204" pitchFamily="34" charset="0"/>
              </a:rPr>
              <a:t>Conclusions (so far)</a:t>
            </a:r>
          </a:p>
        </p:txBody>
      </p:sp>
      <p:sp>
        <p:nvSpPr>
          <p:cNvPr id="8" name="TextBox 7">
            <a:extLst>
              <a:ext uri="{FF2B5EF4-FFF2-40B4-BE49-F238E27FC236}">
                <a16:creationId xmlns:a16="http://schemas.microsoft.com/office/drawing/2014/main" id="{8F4F48FD-A8A6-144E-91A7-356EB0642AE0}"/>
              </a:ext>
            </a:extLst>
          </p:cNvPr>
          <p:cNvSpPr txBox="1"/>
          <p:nvPr/>
        </p:nvSpPr>
        <p:spPr>
          <a:xfrm>
            <a:off x="555584" y="1744919"/>
            <a:ext cx="11140440" cy="3477875"/>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To understand the biological significance of protein sets obtained from high-throughput screens it is important to extract the GO and pathway terms over-represented in the protein sets. The network-based association study (NetBAS) provides an approach to compare proteins that physically interact with members of the protein set. The enrichment results from direct counting of the terms associated with the protein sets compared with random permutations are in most cases consistent with traditional tool, DAVID. However, NetBAS adopts the MS02 permutations restrained by the PPI network and differences have been observed between NetBAS and DAVID. It is shown that the results from NetBAS are strongly dependent on the architecture of the sub-network formed by the protein sets: tightly connected (higher clustering coefficient and larger sizes of cliques etc.) protein sets lead to higher z-score values compared to loosely connected protein sets. Compared to DAVID, or random permutation of the proteins, NetBAS may generate more reliable results reflecting that proteins conduct their biological functions as modules, or communities.</a:t>
            </a:r>
          </a:p>
        </p:txBody>
      </p:sp>
    </p:spTree>
    <p:extLst>
      <p:ext uri="{BB962C8B-B14F-4D97-AF65-F5344CB8AC3E}">
        <p14:creationId xmlns:p14="http://schemas.microsoft.com/office/powerpoint/2010/main" val="16865361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6526037-9C41-2E41-8D0A-A1EE6CDBCFD8}"/>
              </a:ext>
            </a:extLst>
          </p:cNvPr>
          <p:cNvSpPr txBox="1"/>
          <p:nvPr/>
        </p:nvSpPr>
        <p:spPr>
          <a:xfrm>
            <a:off x="430306" y="197224"/>
            <a:ext cx="2151551" cy="461665"/>
          </a:xfrm>
          <a:prstGeom prst="rect">
            <a:avLst/>
          </a:prstGeom>
          <a:noFill/>
        </p:spPr>
        <p:txBody>
          <a:bodyPr wrap="none" rtlCol="0">
            <a:spAutoFit/>
          </a:bodyPr>
          <a:lstStyle/>
          <a:p>
            <a:r>
              <a:rPr lang="en-US" sz="2400" b="1" dirty="0">
                <a:latin typeface="Arial" panose="020B0604020202020204" pitchFamily="34" charset="0"/>
                <a:cs typeface="Arial" panose="020B0604020202020204" pitchFamily="34" charset="0"/>
              </a:rPr>
              <a:t>PPI Networks</a:t>
            </a:r>
          </a:p>
        </p:txBody>
      </p:sp>
      <p:pic>
        <p:nvPicPr>
          <p:cNvPr id="5" name="Picture 4">
            <a:extLst>
              <a:ext uri="{FF2B5EF4-FFF2-40B4-BE49-F238E27FC236}">
                <a16:creationId xmlns:a16="http://schemas.microsoft.com/office/drawing/2014/main" id="{13015A48-F70C-7F4C-BC4B-D69511F59782}"/>
              </a:ext>
            </a:extLst>
          </p:cNvPr>
          <p:cNvPicPr>
            <a:picLocks noChangeAspect="1"/>
          </p:cNvPicPr>
          <p:nvPr/>
        </p:nvPicPr>
        <p:blipFill rotWithShape="1">
          <a:blip r:embed="rId2"/>
          <a:srcRect l="17088" r="27149"/>
          <a:stretch/>
        </p:blipFill>
        <p:spPr>
          <a:xfrm>
            <a:off x="276709" y="1003979"/>
            <a:ext cx="4237562" cy="4316245"/>
          </a:xfrm>
          <a:prstGeom prst="rect">
            <a:avLst/>
          </a:prstGeom>
        </p:spPr>
      </p:pic>
      <p:sp>
        <p:nvSpPr>
          <p:cNvPr id="6" name="TextBox 5">
            <a:extLst>
              <a:ext uri="{FF2B5EF4-FFF2-40B4-BE49-F238E27FC236}">
                <a16:creationId xmlns:a16="http://schemas.microsoft.com/office/drawing/2014/main" id="{1A27360E-682E-344B-B495-771C41BAD7EE}"/>
              </a:ext>
            </a:extLst>
          </p:cNvPr>
          <p:cNvSpPr txBox="1"/>
          <p:nvPr/>
        </p:nvSpPr>
        <p:spPr>
          <a:xfrm>
            <a:off x="649117" y="5451735"/>
            <a:ext cx="2579104" cy="923330"/>
          </a:xfrm>
          <a:prstGeom prst="rect">
            <a:avLst/>
          </a:prstGeom>
          <a:noFill/>
        </p:spPr>
        <p:txBody>
          <a:bodyPr wrap="none" rtlCol="0">
            <a:spAutoFit/>
          </a:bodyPr>
          <a:lstStyle/>
          <a:p>
            <a:r>
              <a:rPr lang="en-US" i="1" dirty="0" err="1"/>
              <a:t>Inweb_InBioMap</a:t>
            </a:r>
            <a:r>
              <a:rPr lang="en-US" dirty="0"/>
              <a:t> (2017)</a:t>
            </a:r>
          </a:p>
          <a:p>
            <a:r>
              <a:rPr lang="en-US" dirty="0"/>
              <a:t>592,685 edges</a:t>
            </a:r>
          </a:p>
          <a:p>
            <a:r>
              <a:rPr lang="en-US" dirty="0"/>
              <a:t>16,641 vertices (proteins)</a:t>
            </a:r>
          </a:p>
        </p:txBody>
      </p:sp>
      <p:sp>
        <p:nvSpPr>
          <p:cNvPr id="7" name="TextBox 6">
            <a:extLst>
              <a:ext uri="{FF2B5EF4-FFF2-40B4-BE49-F238E27FC236}">
                <a16:creationId xmlns:a16="http://schemas.microsoft.com/office/drawing/2014/main" id="{7F8C1089-4214-9D44-B0C6-A560B431F44E}"/>
              </a:ext>
            </a:extLst>
          </p:cNvPr>
          <p:cNvSpPr txBox="1"/>
          <p:nvPr/>
        </p:nvSpPr>
        <p:spPr>
          <a:xfrm>
            <a:off x="3228221" y="5600506"/>
            <a:ext cx="2293000" cy="646331"/>
          </a:xfrm>
          <a:prstGeom prst="rect">
            <a:avLst/>
          </a:prstGeom>
          <a:noFill/>
        </p:spPr>
        <p:txBody>
          <a:bodyPr wrap="none" rtlCol="0">
            <a:spAutoFit/>
          </a:bodyPr>
          <a:lstStyle/>
          <a:p>
            <a:r>
              <a:rPr lang="en-US" i="1" dirty="0"/>
              <a:t>Nature Biotech. 2007</a:t>
            </a:r>
          </a:p>
          <a:p>
            <a:r>
              <a:rPr lang="en-US" i="1" dirty="0"/>
              <a:t>Nature Methods</a:t>
            </a:r>
            <a:r>
              <a:rPr lang="en-US" dirty="0"/>
              <a:t> 2017 </a:t>
            </a:r>
          </a:p>
        </p:txBody>
      </p:sp>
      <p:pic>
        <p:nvPicPr>
          <p:cNvPr id="10" name="Picture 9">
            <a:extLst>
              <a:ext uri="{FF2B5EF4-FFF2-40B4-BE49-F238E27FC236}">
                <a16:creationId xmlns:a16="http://schemas.microsoft.com/office/drawing/2014/main" id="{04811D54-01BD-E54E-ADA5-66918474513E}"/>
              </a:ext>
            </a:extLst>
          </p:cNvPr>
          <p:cNvPicPr>
            <a:picLocks noChangeAspect="1"/>
          </p:cNvPicPr>
          <p:nvPr/>
        </p:nvPicPr>
        <p:blipFill>
          <a:blip r:embed="rId3"/>
          <a:stretch>
            <a:fillRect/>
          </a:stretch>
        </p:blipFill>
        <p:spPr>
          <a:xfrm>
            <a:off x="5614305" y="1116934"/>
            <a:ext cx="1422400" cy="444500"/>
          </a:xfrm>
          <a:prstGeom prst="rect">
            <a:avLst/>
          </a:prstGeom>
        </p:spPr>
      </p:pic>
      <p:sp>
        <p:nvSpPr>
          <p:cNvPr id="12" name="TextBox 11">
            <a:extLst>
              <a:ext uri="{FF2B5EF4-FFF2-40B4-BE49-F238E27FC236}">
                <a16:creationId xmlns:a16="http://schemas.microsoft.com/office/drawing/2014/main" id="{FBBBBA02-7B9B-4F4D-8988-82BF8B051D87}"/>
              </a:ext>
            </a:extLst>
          </p:cNvPr>
          <p:cNvSpPr txBox="1"/>
          <p:nvPr/>
        </p:nvSpPr>
        <p:spPr>
          <a:xfrm>
            <a:off x="5902960" y="538025"/>
            <a:ext cx="1689886" cy="369332"/>
          </a:xfrm>
          <a:prstGeom prst="rect">
            <a:avLst/>
          </a:prstGeom>
          <a:noFill/>
        </p:spPr>
        <p:txBody>
          <a:bodyPr wrap="none" rtlCol="0">
            <a:spAutoFit/>
          </a:bodyPr>
          <a:lstStyle/>
          <a:p>
            <a:r>
              <a:rPr lang="en-US" b="1" i="1" dirty="0"/>
              <a:t>Other resources</a:t>
            </a:r>
          </a:p>
        </p:txBody>
      </p:sp>
      <p:sp>
        <p:nvSpPr>
          <p:cNvPr id="13" name="TextBox 12">
            <a:extLst>
              <a:ext uri="{FF2B5EF4-FFF2-40B4-BE49-F238E27FC236}">
                <a16:creationId xmlns:a16="http://schemas.microsoft.com/office/drawing/2014/main" id="{982B3F6B-A34A-3145-BE2B-11479F61EC6A}"/>
              </a:ext>
            </a:extLst>
          </p:cNvPr>
          <p:cNvSpPr txBox="1"/>
          <p:nvPr/>
        </p:nvSpPr>
        <p:spPr>
          <a:xfrm>
            <a:off x="7194940" y="1154518"/>
            <a:ext cx="715260" cy="369332"/>
          </a:xfrm>
          <a:prstGeom prst="rect">
            <a:avLst/>
          </a:prstGeom>
          <a:noFill/>
        </p:spPr>
        <p:txBody>
          <a:bodyPr wrap="none" rtlCol="0">
            <a:spAutoFit/>
          </a:bodyPr>
          <a:lstStyle/>
          <a:p>
            <a:r>
              <a:rPr lang="en-US" dirty="0"/>
              <a:t>HPRD</a:t>
            </a:r>
          </a:p>
        </p:txBody>
      </p:sp>
      <p:pic>
        <p:nvPicPr>
          <p:cNvPr id="15" name="Picture 14">
            <a:extLst>
              <a:ext uri="{FF2B5EF4-FFF2-40B4-BE49-F238E27FC236}">
                <a16:creationId xmlns:a16="http://schemas.microsoft.com/office/drawing/2014/main" id="{12053990-6603-2C4B-AB4C-D88EACCDA763}"/>
              </a:ext>
            </a:extLst>
          </p:cNvPr>
          <p:cNvPicPr>
            <a:picLocks noChangeAspect="1"/>
          </p:cNvPicPr>
          <p:nvPr/>
        </p:nvPicPr>
        <p:blipFill>
          <a:blip r:embed="rId4"/>
          <a:stretch>
            <a:fillRect/>
          </a:stretch>
        </p:blipFill>
        <p:spPr>
          <a:xfrm>
            <a:off x="8498571" y="860378"/>
            <a:ext cx="1270000" cy="1219200"/>
          </a:xfrm>
          <a:prstGeom prst="rect">
            <a:avLst/>
          </a:prstGeom>
        </p:spPr>
      </p:pic>
      <p:sp>
        <p:nvSpPr>
          <p:cNvPr id="16" name="TextBox 15">
            <a:extLst>
              <a:ext uri="{FF2B5EF4-FFF2-40B4-BE49-F238E27FC236}">
                <a16:creationId xmlns:a16="http://schemas.microsoft.com/office/drawing/2014/main" id="{99F14FDF-8215-B447-BB4B-4465429D8997}"/>
              </a:ext>
            </a:extLst>
          </p:cNvPr>
          <p:cNvSpPr txBox="1"/>
          <p:nvPr/>
        </p:nvSpPr>
        <p:spPr>
          <a:xfrm>
            <a:off x="9768571" y="969553"/>
            <a:ext cx="2092225" cy="923330"/>
          </a:xfrm>
          <a:prstGeom prst="rect">
            <a:avLst/>
          </a:prstGeom>
          <a:noFill/>
        </p:spPr>
        <p:txBody>
          <a:bodyPr wrap="square" rtlCol="0">
            <a:spAutoFit/>
          </a:bodyPr>
          <a:lstStyle/>
          <a:p>
            <a:r>
              <a:rPr lang="en-US" dirty="0"/>
              <a:t>The International Molecular Exchange Consortium</a:t>
            </a:r>
          </a:p>
        </p:txBody>
      </p:sp>
      <p:pic>
        <p:nvPicPr>
          <p:cNvPr id="18" name="Picture 17">
            <a:extLst>
              <a:ext uri="{FF2B5EF4-FFF2-40B4-BE49-F238E27FC236}">
                <a16:creationId xmlns:a16="http://schemas.microsoft.com/office/drawing/2014/main" id="{A793A48A-9B31-2349-90FA-388BE18C6D8D}"/>
              </a:ext>
            </a:extLst>
          </p:cNvPr>
          <p:cNvPicPr>
            <a:picLocks noChangeAspect="1"/>
          </p:cNvPicPr>
          <p:nvPr/>
        </p:nvPicPr>
        <p:blipFill>
          <a:blip r:embed="rId5"/>
          <a:stretch>
            <a:fillRect/>
          </a:stretch>
        </p:blipFill>
        <p:spPr>
          <a:xfrm>
            <a:off x="5674750" y="3453468"/>
            <a:ext cx="1520190" cy="485741"/>
          </a:xfrm>
          <a:prstGeom prst="rect">
            <a:avLst/>
          </a:prstGeom>
        </p:spPr>
      </p:pic>
      <p:pic>
        <p:nvPicPr>
          <p:cNvPr id="20" name="Picture 19">
            <a:extLst>
              <a:ext uri="{FF2B5EF4-FFF2-40B4-BE49-F238E27FC236}">
                <a16:creationId xmlns:a16="http://schemas.microsoft.com/office/drawing/2014/main" id="{D5AD67F5-1FED-3849-85FE-49FBA830AAAB}"/>
              </a:ext>
            </a:extLst>
          </p:cNvPr>
          <p:cNvPicPr>
            <a:picLocks noChangeAspect="1"/>
          </p:cNvPicPr>
          <p:nvPr/>
        </p:nvPicPr>
        <p:blipFill>
          <a:blip r:embed="rId6"/>
          <a:stretch>
            <a:fillRect/>
          </a:stretch>
        </p:blipFill>
        <p:spPr>
          <a:xfrm>
            <a:off x="5614305" y="1881575"/>
            <a:ext cx="1772504" cy="361925"/>
          </a:xfrm>
          <a:prstGeom prst="rect">
            <a:avLst/>
          </a:prstGeom>
        </p:spPr>
      </p:pic>
      <p:pic>
        <p:nvPicPr>
          <p:cNvPr id="21" name="Picture 20">
            <a:extLst>
              <a:ext uri="{FF2B5EF4-FFF2-40B4-BE49-F238E27FC236}">
                <a16:creationId xmlns:a16="http://schemas.microsoft.com/office/drawing/2014/main" id="{BDF92218-DE90-9941-9533-F48357F5B9C5}"/>
              </a:ext>
            </a:extLst>
          </p:cNvPr>
          <p:cNvPicPr>
            <a:picLocks noChangeAspect="1"/>
          </p:cNvPicPr>
          <p:nvPr/>
        </p:nvPicPr>
        <p:blipFill>
          <a:blip r:embed="rId7"/>
          <a:stretch>
            <a:fillRect/>
          </a:stretch>
        </p:blipFill>
        <p:spPr>
          <a:xfrm>
            <a:off x="5647570" y="2501220"/>
            <a:ext cx="1905000" cy="609600"/>
          </a:xfrm>
          <a:prstGeom prst="rect">
            <a:avLst/>
          </a:prstGeom>
        </p:spPr>
      </p:pic>
      <p:sp>
        <p:nvSpPr>
          <p:cNvPr id="22" name="TextBox 21">
            <a:extLst>
              <a:ext uri="{FF2B5EF4-FFF2-40B4-BE49-F238E27FC236}">
                <a16:creationId xmlns:a16="http://schemas.microsoft.com/office/drawing/2014/main" id="{AE3AC5E9-9FBE-C14C-A9D4-E27AB9451070}"/>
              </a:ext>
            </a:extLst>
          </p:cNvPr>
          <p:cNvSpPr txBox="1"/>
          <p:nvPr/>
        </p:nvSpPr>
        <p:spPr>
          <a:xfrm>
            <a:off x="7500397" y="2528656"/>
            <a:ext cx="2281921" cy="646331"/>
          </a:xfrm>
          <a:prstGeom prst="rect">
            <a:avLst/>
          </a:prstGeom>
          <a:noFill/>
        </p:spPr>
        <p:txBody>
          <a:bodyPr wrap="square" rtlCol="0">
            <a:spAutoFit/>
          </a:bodyPr>
          <a:lstStyle/>
          <a:p>
            <a:r>
              <a:rPr lang="en-US" dirty="0"/>
              <a:t>The Molecular </a:t>
            </a:r>
            <a:r>
              <a:rPr lang="en-US" dirty="0" err="1"/>
              <a:t>INTeraction</a:t>
            </a:r>
            <a:r>
              <a:rPr lang="en-US" dirty="0"/>
              <a:t> database</a:t>
            </a:r>
          </a:p>
        </p:txBody>
      </p:sp>
      <p:pic>
        <p:nvPicPr>
          <p:cNvPr id="23" name="Picture 22">
            <a:extLst>
              <a:ext uri="{FF2B5EF4-FFF2-40B4-BE49-F238E27FC236}">
                <a16:creationId xmlns:a16="http://schemas.microsoft.com/office/drawing/2014/main" id="{A65B6887-6A7A-BC40-BB19-53F051BAF208}"/>
              </a:ext>
            </a:extLst>
          </p:cNvPr>
          <p:cNvPicPr>
            <a:picLocks noChangeAspect="1"/>
          </p:cNvPicPr>
          <p:nvPr/>
        </p:nvPicPr>
        <p:blipFill>
          <a:blip r:embed="rId8"/>
          <a:stretch>
            <a:fillRect/>
          </a:stretch>
        </p:blipFill>
        <p:spPr>
          <a:xfrm>
            <a:off x="5668010" y="4068291"/>
            <a:ext cx="469900" cy="469900"/>
          </a:xfrm>
          <a:prstGeom prst="rect">
            <a:avLst/>
          </a:prstGeom>
        </p:spPr>
      </p:pic>
      <p:sp>
        <p:nvSpPr>
          <p:cNvPr id="24" name="TextBox 23">
            <a:extLst>
              <a:ext uri="{FF2B5EF4-FFF2-40B4-BE49-F238E27FC236}">
                <a16:creationId xmlns:a16="http://schemas.microsoft.com/office/drawing/2014/main" id="{BF4DD629-D607-5848-BA1C-064E5251729C}"/>
              </a:ext>
            </a:extLst>
          </p:cNvPr>
          <p:cNvSpPr txBox="1"/>
          <p:nvPr/>
        </p:nvSpPr>
        <p:spPr>
          <a:xfrm>
            <a:off x="6137910" y="4132458"/>
            <a:ext cx="3717290" cy="369332"/>
          </a:xfrm>
          <a:prstGeom prst="rect">
            <a:avLst/>
          </a:prstGeom>
          <a:noFill/>
        </p:spPr>
        <p:txBody>
          <a:bodyPr wrap="square" rtlCol="0">
            <a:spAutoFit/>
          </a:bodyPr>
          <a:lstStyle/>
          <a:p>
            <a:r>
              <a:rPr lang="en-US" dirty="0"/>
              <a:t>Database of Interacting Proteins (DIP)</a:t>
            </a:r>
          </a:p>
        </p:txBody>
      </p:sp>
      <p:pic>
        <p:nvPicPr>
          <p:cNvPr id="25" name="Picture 24">
            <a:extLst>
              <a:ext uri="{FF2B5EF4-FFF2-40B4-BE49-F238E27FC236}">
                <a16:creationId xmlns:a16="http://schemas.microsoft.com/office/drawing/2014/main" id="{EDA953D2-A134-E94D-A1AC-FB6F1A97B772}"/>
              </a:ext>
            </a:extLst>
          </p:cNvPr>
          <p:cNvPicPr>
            <a:picLocks noChangeAspect="1"/>
          </p:cNvPicPr>
          <p:nvPr/>
        </p:nvPicPr>
        <p:blipFill>
          <a:blip r:embed="rId9"/>
          <a:stretch>
            <a:fillRect/>
          </a:stretch>
        </p:blipFill>
        <p:spPr>
          <a:xfrm>
            <a:off x="7696070" y="3631780"/>
            <a:ext cx="1074524" cy="268631"/>
          </a:xfrm>
          <a:prstGeom prst="rect">
            <a:avLst/>
          </a:prstGeom>
        </p:spPr>
      </p:pic>
      <p:sp>
        <p:nvSpPr>
          <p:cNvPr id="26" name="TextBox 25">
            <a:extLst>
              <a:ext uri="{FF2B5EF4-FFF2-40B4-BE49-F238E27FC236}">
                <a16:creationId xmlns:a16="http://schemas.microsoft.com/office/drawing/2014/main" id="{E6E1E6B8-ACE1-CF47-98AC-62A750C86B6A}"/>
              </a:ext>
            </a:extLst>
          </p:cNvPr>
          <p:cNvSpPr txBox="1"/>
          <p:nvPr/>
        </p:nvSpPr>
        <p:spPr>
          <a:xfrm>
            <a:off x="8775105" y="3569877"/>
            <a:ext cx="3205733" cy="369332"/>
          </a:xfrm>
          <a:prstGeom prst="rect">
            <a:avLst/>
          </a:prstGeom>
          <a:noFill/>
        </p:spPr>
        <p:txBody>
          <a:bodyPr wrap="square" rtlCol="0">
            <a:spAutoFit/>
          </a:bodyPr>
          <a:lstStyle/>
          <a:p>
            <a:r>
              <a:rPr lang="en-US" dirty="0"/>
              <a:t>Consensus Pathway </a:t>
            </a:r>
            <a:r>
              <a:rPr lang="en-US" dirty="0" err="1"/>
              <a:t>DataBase</a:t>
            </a:r>
            <a:endParaRPr lang="en-US" dirty="0"/>
          </a:p>
        </p:txBody>
      </p:sp>
      <p:pic>
        <p:nvPicPr>
          <p:cNvPr id="29" name="Picture 28">
            <a:extLst>
              <a:ext uri="{FF2B5EF4-FFF2-40B4-BE49-F238E27FC236}">
                <a16:creationId xmlns:a16="http://schemas.microsoft.com/office/drawing/2014/main" id="{9019B2BA-4366-8E49-8B84-22C1588AA1A6}"/>
              </a:ext>
            </a:extLst>
          </p:cNvPr>
          <p:cNvPicPr>
            <a:picLocks noChangeAspect="1"/>
          </p:cNvPicPr>
          <p:nvPr/>
        </p:nvPicPr>
        <p:blipFill>
          <a:blip r:embed="rId10"/>
          <a:stretch>
            <a:fillRect/>
          </a:stretch>
        </p:blipFill>
        <p:spPr>
          <a:xfrm>
            <a:off x="5807325" y="5765801"/>
            <a:ext cx="5849873" cy="511236"/>
          </a:xfrm>
          <a:prstGeom prst="rect">
            <a:avLst/>
          </a:prstGeom>
        </p:spPr>
      </p:pic>
      <p:pic>
        <p:nvPicPr>
          <p:cNvPr id="30" name="Picture 29">
            <a:extLst>
              <a:ext uri="{FF2B5EF4-FFF2-40B4-BE49-F238E27FC236}">
                <a16:creationId xmlns:a16="http://schemas.microsoft.com/office/drawing/2014/main" id="{9E1C7889-4F03-CD4F-8594-A0154CADC091}"/>
              </a:ext>
            </a:extLst>
          </p:cNvPr>
          <p:cNvPicPr>
            <a:picLocks noChangeAspect="1"/>
          </p:cNvPicPr>
          <p:nvPr/>
        </p:nvPicPr>
        <p:blipFill>
          <a:blip r:embed="rId11"/>
          <a:stretch>
            <a:fillRect/>
          </a:stretch>
        </p:blipFill>
        <p:spPr>
          <a:xfrm>
            <a:off x="10135164" y="2243500"/>
            <a:ext cx="1359037" cy="1152433"/>
          </a:xfrm>
          <a:prstGeom prst="rect">
            <a:avLst/>
          </a:prstGeom>
        </p:spPr>
      </p:pic>
      <p:sp>
        <p:nvSpPr>
          <p:cNvPr id="31" name="TextBox 30">
            <a:extLst>
              <a:ext uri="{FF2B5EF4-FFF2-40B4-BE49-F238E27FC236}">
                <a16:creationId xmlns:a16="http://schemas.microsoft.com/office/drawing/2014/main" id="{B0223EA3-A025-EE4B-8C12-67D06611C830}"/>
              </a:ext>
            </a:extLst>
          </p:cNvPr>
          <p:cNvSpPr txBox="1"/>
          <p:nvPr/>
        </p:nvSpPr>
        <p:spPr>
          <a:xfrm>
            <a:off x="5668010" y="5257620"/>
            <a:ext cx="4994894" cy="369332"/>
          </a:xfrm>
          <a:prstGeom prst="rect">
            <a:avLst/>
          </a:prstGeom>
          <a:noFill/>
        </p:spPr>
        <p:txBody>
          <a:bodyPr wrap="none" rtlCol="0">
            <a:spAutoFit/>
          </a:bodyPr>
          <a:lstStyle/>
          <a:p>
            <a:r>
              <a:rPr lang="en-US" b="1" dirty="0"/>
              <a:t>MPIDB: the microbial protein interaction database</a:t>
            </a:r>
          </a:p>
        </p:txBody>
      </p:sp>
      <p:sp>
        <p:nvSpPr>
          <p:cNvPr id="32" name="TextBox 31">
            <a:extLst>
              <a:ext uri="{FF2B5EF4-FFF2-40B4-BE49-F238E27FC236}">
                <a16:creationId xmlns:a16="http://schemas.microsoft.com/office/drawing/2014/main" id="{98178A20-CA4A-3C49-BE89-D677CA804EA7}"/>
              </a:ext>
            </a:extLst>
          </p:cNvPr>
          <p:cNvSpPr txBox="1"/>
          <p:nvPr/>
        </p:nvSpPr>
        <p:spPr>
          <a:xfrm>
            <a:off x="5674750" y="4763934"/>
            <a:ext cx="891206" cy="369332"/>
          </a:xfrm>
          <a:prstGeom prst="rect">
            <a:avLst/>
          </a:prstGeom>
          <a:noFill/>
        </p:spPr>
        <p:txBody>
          <a:bodyPr wrap="none" rtlCol="0">
            <a:spAutoFit/>
          </a:bodyPr>
          <a:lstStyle/>
          <a:p>
            <a:r>
              <a:rPr lang="en-US" b="1" dirty="0" err="1"/>
              <a:t>BioPlex</a:t>
            </a:r>
            <a:endParaRPr lang="en-US" b="1" dirty="0"/>
          </a:p>
        </p:txBody>
      </p:sp>
      <p:sp>
        <p:nvSpPr>
          <p:cNvPr id="33" name="TextBox 32">
            <a:extLst>
              <a:ext uri="{FF2B5EF4-FFF2-40B4-BE49-F238E27FC236}">
                <a16:creationId xmlns:a16="http://schemas.microsoft.com/office/drawing/2014/main" id="{45B43A4B-2917-6B4A-865D-45B4401FEC3D}"/>
              </a:ext>
            </a:extLst>
          </p:cNvPr>
          <p:cNvSpPr txBox="1"/>
          <p:nvPr/>
        </p:nvSpPr>
        <p:spPr>
          <a:xfrm>
            <a:off x="6589977" y="4776181"/>
            <a:ext cx="5067221" cy="369332"/>
          </a:xfrm>
          <a:prstGeom prst="rect">
            <a:avLst/>
          </a:prstGeom>
          <a:noFill/>
        </p:spPr>
        <p:txBody>
          <a:bodyPr wrap="none" rtlCol="0">
            <a:spAutoFit/>
          </a:bodyPr>
          <a:lstStyle/>
          <a:p>
            <a:r>
              <a:rPr lang="en-US" dirty="0"/>
              <a:t>(</a:t>
            </a:r>
            <a:r>
              <a:rPr lang="en-US" dirty="0" err="1"/>
              <a:t>Biophys</a:t>
            </a:r>
            <a:r>
              <a:rPr lang="en-US" dirty="0"/>
              <a:t> interaction of </a:t>
            </a:r>
            <a:r>
              <a:rPr lang="en-US" dirty="0" err="1"/>
              <a:t>ORFeome</a:t>
            </a:r>
            <a:r>
              <a:rPr lang="en-US" dirty="0"/>
              <a:t>-based complexes) </a:t>
            </a:r>
          </a:p>
        </p:txBody>
      </p:sp>
      <p:sp>
        <p:nvSpPr>
          <p:cNvPr id="35" name="Date Placeholder 34">
            <a:extLst>
              <a:ext uri="{FF2B5EF4-FFF2-40B4-BE49-F238E27FC236}">
                <a16:creationId xmlns:a16="http://schemas.microsoft.com/office/drawing/2014/main" id="{CBC3212A-F07B-CC4F-A04B-D35988FAEFEC}"/>
              </a:ext>
            </a:extLst>
          </p:cNvPr>
          <p:cNvSpPr>
            <a:spLocks noGrp="1"/>
          </p:cNvSpPr>
          <p:nvPr>
            <p:ph type="dt" sz="half" idx="10"/>
          </p:nvPr>
        </p:nvSpPr>
        <p:spPr/>
        <p:txBody>
          <a:bodyPr/>
          <a:lstStyle/>
          <a:p>
            <a:fld id="{8B2C18EA-ED6D-3142-953E-E80535278D0E}" type="datetime1">
              <a:rPr lang="en-US" smtClean="0"/>
              <a:t>1/18/19</a:t>
            </a:fld>
            <a:endParaRPr lang="en-US"/>
          </a:p>
        </p:txBody>
      </p:sp>
      <p:sp>
        <p:nvSpPr>
          <p:cNvPr id="36" name="Footer Placeholder 35">
            <a:extLst>
              <a:ext uri="{FF2B5EF4-FFF2-40B4-BE49-F238E27FC236}">
                <a16:creationId xmlns:a16="http://schemas.microsoft.com/office/drawing/2014/main" id="{70434AE2-EEF3-3047-B957-7C91E19F1CF8}"/>
              </a:ext>
            </a:extLst>
          </p:cNvPr>
          <p:cNvSpPr>
            <a:spLocks noGrp="1"/>
          </p:cNvSpPr>
          <p:nvPr>
            <p:ph type="ftr" sz="quarter" idx="11"/>
          </p:nvPr>
        </p:nvSpPr>
        <p:spPr/>
        <p:txBody>
          <a:bodyPr/>
          <a:lstStyle/>
          <a:p>
            <a:r>
              <a:rPr lang="en-US"/>
              <a:t>NetBAS</a:t>
            </a:r>
          </a:p>
        </p:txBody>
      </p:sp>
      <p:sp>
        <p:nvSpPr>
          <p:cNvPr id="37" name="Slide Number Placeholder 36">
            <a:extLst>
              <a:ext uri="{FF2B5EF4-FFF2-40B4-BE49-F238E27FC236}">
                <a16:creationId xmlns:a16="http://schemas.microsoft.com/office/drawing/2014/main" id="{6ED048E5-C1AD-A14A-89BA-DA513C7BB0D6}"/>
              </a:ext>
            </a:extLst>
          </p:cNvPr>
          <p:cNvSpPr>
            <a:spLocks noGrp="1"/>
          </p:cNvSpPr>
          <p:nvPr>
            <p:ph type="sldNum" sz="quarter" idx="12"/>
          </p:nvPr>
        </p:nvSpPr>
        <p:spPr/>
        <p:txBody>
          <a:bodyPr/>
          <a:lstStyle/>
          <a:p>
            <a:fld id="{F9BF2B3A-DBB5-A641-BAA2-04C639B22784}" type="slidenum">
              <a:rPr lang="en-US" smtClean="0"/>
              <a:t>2</a:t>
            </a:fld>
            <a:endParaRPr lang="en-US"/>
          </a:p>
        </p:txBody>
      </p:sp>
    </p:spTree>
    <p:extLst>
      <p:ext uri="{BB962C8B-B14F-4D97-AF65-F5344CB8AC3E}">
        <p14:creationId xmlns:p14="http://schemas.microsoft.com/office/powerpoint/2010/main" val="41121200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48C7BB0-5926-6746-990F-CAF09E680D19}"/>
              </a:ext>
            </a:extLst>
          </p:cNvPr>
          <p:cNvSpPr txBox="1"/>
          <p:nvPr/>
        </p:nvSpPr>
        <p:spPr>
          <a:xfrm>
            <a:off x="430306" y="197224"/>
            <a:ext cx="5019323" cy="461665"/>
          </a:xfrm>
          <a:prstGeom prst="rect">
            <a:avLst/>
          </a:prstGeom>
          <a:noFill/>
        </p:spPr>
        <p:txBody>
          <a:bodyPr wrap="none" rtlCol="0">
            <a:spAutoFit/>
          </a:bodyPr>
          <a:lstStyle/>
          <a:p>
            <a:r>
              <a:rPr lang="en-US" sz="2400" b="1" dirty="0">
                <a:latin typeface="Arial" panose="020B0604020202020204" pitchFamily="34" charset="0"/>
                <a:cs typeface="Arial" panose="020B0604020202020204" pitchFamily="34" charset="0"/>
              </a:rPr>
              <a:t>Gene Ontology &amp; KEGG Pathway</a:t>
            </a:r>
          </a:p>
        </p:txBody>
      </p:sp>
      <p:pic>
        <p:nvPicPr>
          <p:cNvPr id="6" name="Picture 5">
            <a:extLst>
              <a:ext uri="{FF2B5EF4-FFF2-40B4-BE49-F238E27FC236}">
                <a16:creationId xmlns:a16="http://schemas.microsoft.com/office/drawing/2014/main" id="{0A74CB7B-768E-654E-B943-9A59FE4383FC}"/>
              </a:ext>
            </a:extLst>
          </p:cNvPr>
          <p:cNvPicPr>
            <a:picLocks noChangeAspect="1"/>
          </p:cNvPicPr>
          <p:nvPr/>
        </p:nvPicPr>
        <p:blipFill>
          <a:blip r:embed="rId2"/>
          <a:stretch>
            <a:fillRect/>
          </a:stretch>
        </p:blipFill>
        <p:spPr>
          <a:xfrm>
            <a:off x="587752" y="843280"/>
            <a:ext cx="422652" cy="422652"/>
          </a:xfrm>
          <a:prstGeom prst="rect">
            <a:avLst/>
          </a:prstGeom>
        </p:spPr>
      </p:pic>
      <p:sp>
        <p:nvSpPr>
          <p:cNvPr id="7" name="TextBox 6">
            <a:extLst>
              <a:ext uri="{FF2B5EF4-FFF2-40B4-BE49-F238E27FC236}">
                <a16:creationId xmlns:a16="http://schemas.microsoft.com/office/drawing/2014/main" id="{486530C4-1CB7-2048-AA74-C0E694C434F9}"/>
              </a:ext>
            </a:extLst>
          </p:cNvPr>
          <p:cNvSpPr txBox="1"/>
          <p:nvPr/>
        </p:nvSpPr>
        <p:spPr>
          <a:xfrm>
            <a:off x="1010404" y="896600"/>
            <a:ext cx="2682273" cy="369332"/>
          </a:xfrm>
          <a:prstGeom prst="rect">
            <a:avLst/>
          </a:prstGeom>
          <a:noFill/>
        </p:spPr>
        <p:txBody>
          <a:bodyPr wrap="none" rtlCol="0">
            <a:spAutoFit/>
          </a:bodyPr>
          <a:lstStyle/>
          <a:p>
            <a:r>
              <a:rPr lang="en-US" dirty="0"/>
              <a:t>Gene ontology consortium</a:t>
            </a:r>
          </a:p>
        </p:txBody>
      </p:sp>
      <p:pic>
        <p:nvPicPr>
          <p:cNvPr id="8" name="Picture 7">
            <a:extLst>
              <a:ext uri="{FF2B5EF4-FFF2-40B4-BE49-F238E27FC236}">
                <a16:creationId xmlns:a16="http://schemas.microsoft.com/office/drawing/2014/main" id="{23CA6FA7-8137-5440-B07C-6EC22184A344}"/>
              </a:ext>
            </a:extLst>
          </p:cNvPr>
          <p:cNvPicPr>
            <a:picLocks noChangeAspect="1"/>
          </p:cNvPicPr>
          <p:nvPr/>
        </p:nvPicPr>
        <p:blipFill>
          <a:blip r:embed="rId3"/>
          <a:stretch>
            <a:fillRect/>
          </a:stretch>
        </p:blipFill>
        <p:spPr>
          <a:xfrm>
            <a:off x="587752" y="3804688"/>
            <a:ext cx="812800" cy="584200"/>
          </a:xfrm>
          <a:prstGeom prst="rect">
            <a:avLst/>
          </a:prstGeom>
        </p:spPr>
      </p:pic>
      <p:sp>
        <p:nvSpPr>
          <p:cNvPr id="10" name="TextBox 9">
            <a:extLst>
              <a:ext uri="{FF2B5EF4-FFF2-40B4-BE49-F238E27FC236}">
                <a16:creationId xmlns:a16="http://schemas.microsoft.com/office/drawing/2014/main" id="{C8B4AACC-1163-C049-B922-3817FEC05043}"/>
              </a:ext>
            </a:extLst>
          </p:cNvPr>
          <p:cNvSpPr txBox="1"/>
          <p:nvPr/>
        </p:nvSpPr>
        <p:spPr>
          <a:xfrm>
            <a:off x="1134985" y="1440759"/>
            <a:ext cx="3733907" cy="923330"/>
          </a:xfrm>
          <a:prstGeom prst="rect">
            <a:avLst/>
          </a:prstGeom>
          <a:noFill/>
        </p:spPr>
        <p:txBody>
          <a:bodyPr wrap="none" rtlCol="0">
            <a:spAutoFit/>
          </a:bodyPr>
          <a:lstStyle/>
          <a:p>
            <a:r>
              <a:rPr lang="en-US" dirty="0"/>
              <a:t>BP: Biological Process (11,983 terms)</a:t>
            </a:r>
          </a:p>
          <a:p>
            <a:r>
              <a:rPr lang="en-US" dirty="0"/>
              <a:t>CC: Cellular Component (1,717 terms)</a:t>
            </a:r>
          </a:p>
          <a:p>
            <a:r>
              <a:rPr lang="en-US" dirty="0"/>
              <a:t>MF: Molecular Function (4,184 terms)</a:t>
            </a:r>
          </a:p>
        </p:txBody>
      </p:sp>
      <p:sp>
        <p:nvSpPr>
          <p:cNvPr id="11" name="TextBox 10">
            <a:extLst>
              <a:ext uri="{FF2B5EF4-FFF2-40B4-BE49-F238E27FC236}">
                <a16:creationId xmlns:a16="http://schemas.microsoft.com/office/drawing/2014/main" id="{9E905C66-94F5-E24C-9F20-669A79F93E33}"/>
              </a:ext>
            </a:extLst>
          </p:cNvPr>
          <p:cNvSpPr txBox="1"/>
          <p:nvPr/>
        </p:nvSpPr>
        <p:spPr>
          <a:xfrm>
            <a:off x="1400552" y="3859375"/>
            <a:ext cx="5723362" cy="369332"/>
          </a:xfrm>
          <a:prstGeom prst="rect">
            <a:avLst/>
          </a:prstGeom>
          <a:noFill/>
        </p:spPr>
        <p:txBody>
          <a:bodyPr wrap="none" rtlCol="0">
            <a:spAutoFit/>
          </a:bodyPr>
          <a:lstStyle/>
          <a:p>
            <a:r>
              <a:rPr lang="en-US" dirty="0"/>
              <a:t>Kyoto Encyclopedia of Genes and Genomes (318 pathways)</a:t>
            </a:r>
          </a:p>
        </p:txBody>
      </p:sp>
      <p:sp>
        <p:nvSpPr>
          <p:cNvPr id="12" name="TextBox 11">
            <a:extLst>
              <a:ext uri="{FF2B5EF4-FFF2-40B4-BE49-F238E27FC236}">
                <a16:creationId xmlns:a16="http://schemas.microsoft.com/office/drawing/2014/main" id="{0DAC897F-5728-EF41-859D-33F0CACDEB13}"/>
              </a:ext>
            </a:extLst>
          </p:cNvPr>
          <p:cNvSpPr txBox="1"/>
          <p:nvPr/>
        </p:nvSpPr>
        <p:spPr>
          <a:xfrm>
            <a:off x="1134985" y="4240202"/>
            <a:ext cx="3773277" cy="2031325"/>
          </a:xfrm>
          <a:prstGeom prst="rect">
            <a:avLst/>
          </a:prstGeom>
          <a:noFill/>
        </p:spPr>
        <p:txBody>
          <a:bodyPr wrap="none" rtlCol="0">
            <a:spAutoFit/>
          </a:bodyPr>
          <a:lstStyle/>
          <a:p>
            <a:r>
              <a:rPr lang="en-US" dirty="0"/>
              <a:t>Metabolism</a:t>
            </a:r>
          </a:p>
          <a:p>
            <a:r>
              <a:rPr lang="en-US" dirty="0"/>
              <a:t>Genetic Information Procession</a:t>
            </a:r>
          </a:p>
          <a:p>
            <a:r>
              <a:rPr lang="en-US" dirty="0"/>
              <a:t>Environmental Information Procession</a:t>
            </a:r>
          </a:p>
          <a:p>
            <a:r>
              <a:rPr lang="en-US" dirty="0"/>
              <a:t>Cellular Processes</a:t>
            </a:r>
          </a:p>
          <a:p>
            <a:r>
              <a:rPr lang="en-US" dirty="0"/>
              <a:t>Organismal Systems</a:t>
            </a:r>
          </a:p>
          <a:p>
            <a:r>
              <a:rPr lang="en-US" dirty="0"/>
              <a:t>Human Diseases</a:t>
            </a:r>
          </a:p>
          <a:p>
            <a:r>
              <a:rPr lang="en-US" dirty="0"/>
              <a:t>Drug Development</a:t>
            </a:r>
          </a:p>
        </p:txBody>
      </p:sp>
      <p:sp>
        <p:nvSpPr>
          <p:cNvPr id="13" name="Up-Down Arrow 12">
            <a:extLst>
              <a:ext uri="{FF2B5EF4-FFF2-40B4-BE49-F238E27FC236}">
                <a16:creationId xmlns:a16="http://schemas.microsoft.com/office/drawing/2014/main" id="{838688CA-B09D-2446-8482-5C69E561844C}"/>
              </a:ext>
            </a:extLst>
          </p:cNvPr>
          <p:cNvSpPr/>
          <p:nvPr/>
        </p:nvSpPr>
        <p:spPr>
          <a:xfrm>
            <a:off x="1910080" y="2699294"/>
            <a:ext cx="177284" cy="690880"/>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35D55B97-2E8F-AE4C-8B5D-F73F12CBFD52}"/>
              </a:ext>
            </a:extLst>
          </p:cNvPr>
          <p:cNvSpPr txBox="1"/>
          <p:nvPr/>
        </p:nvSpPr>
        <p:spPr>
          <a:xfrm>
            <a:off x="2181465" y="2880388"/>
            <a:ext cx="1212191" cy="369332"/>
          </a:xfrm>
          <a:prstGeom prst="rect">
            <a:avLst/>
          </a:prstGeom>
          <a:noFill/>
        </p:spPr>
        <p:txBody>
          <a:bodyPr wrap="none" rtlCol="0">
            <a:spAutoFit/>
          </a:bodyPr>
          <a:lstStyle/>
          <a:p>
            <a:r>
              <a:rPr lang="en-US" dirty="0"/>
              <a:t>MAPPING?</a:t>
            </a:r>
          </a:p>
        </p:txBody>
      </p:sp>
      <p:sp>
        <p:nvSpPr>
          <p:cNvPr id="16" name="Date Placeholder 15">
            <a:extLst>
              <a:ext uri="{FF2B5EF4-FFF2-40B4-BE49-F238E27FC236}">
                <a16:creationId xmlns:a16="http://schemas.microsoft.com/office/drawing/2014/main" id="{C9EA1ED2-4162-0C41-B66D-AC5A7EEE208A}"/>
              </a:ext>
            </a:extLst>
          </p:cNvPr>
          <p:cNvSpPr>
            <a:spLocks noGrp="1"/>
          </p:cNvSpPr>
          <p:nvPr>
            <p:ph type="dt" sz="half" idx="10"/>
          </p:nvPr>
        </p:nvSpPr>
        <p:spPr/>
        <p:txBody>
          <a:bodyPr/>
          <a:lstStyle/>
          <a:p>
            <a:fld id="{285D50F2-A564-1845-B8C4-3E09D1D2C6E5}" type="datetime1">
              <a:rPr lang="en-US" smtClean="0"/>
              <a:t>1/18/19</a:t>
            </a:fld>
            <a:endParaRPr lang="en-US"/>
          </a:p>
        </p:txBody>
      </p:sp>
      <p:sp>
        <p:nvSpPr>
          <p:cNvPr id="17" name="Footer Placeholder 16">
            <a:extLst>
              <a:ext uri="{FF2B5EF4-FFF2-40B4-BE49-F238E27FC236}">
                <a16:creationId xmlns:a16="http://schemas.microsoft.com/office/drawing/2014/main" id="{47B63D12-E972-A341-BAB3-F3E453D48DF4}"/>
              </a:ext>
            </a:extLst>
          </p:cNvPr>
          <p:cNvSpPr>
            <a:spLocks noGrp="1"/>
          </p:cNvSpPr>
          <p:nvPr>
            <p:ph type="ftr" sz="quarter" idx="11"/>
          </p:nvPr>
        </p:nvSpPr>
        <p:spPr/>
        <p:txBody>
          <a:bodyPr/>
          <a:lstStyle/>
          <a:p>
            <a:r>
              <a:rPr lang="en-US"/>
              <a:t>NetBAS</a:t>
            </a:r>
          </a:p>
        </p:txBody>
      </p:sp>
      <p:sp>
        <p:nvSpPr>
          <p:cNvPr id="18" name="Slide Number Placeholder 17">
            <a:extLst>
              <a:ext uri="{FF2B5EF4-FFF2-40B4-BE49-F238E27FC236}">
                <a16:creationId xmlns:a16="http://schemas.microsoft.com/office/drawing/2014/main" id="{775EF7E0-C6E8-9B44-8FFB-0A558EF23D34}"/>
              </a:ext>
            </a:extLst>
          </p:cNvPr>
          <p:cNvSpPr>
            <a:spLocks noGrp="1"/>
          </p:cNvSpPr>
          <p:nvPr>
            <p:ph type="sldNum" sz="quarter" idx="12"/>
          </p:nvPr>
        </p:nvSpPr>
        <p:spPr/>
        <p:txBody>
          <a:bodyPr/>
          <a:lstStyle/>
          <a:p>
            <a:fld id="{F9BF2B3A-DBB5-A641-BAA2-04C639B22784}" type="slidenum">
              <a:rPr lang="en-US" smtClean="0"/>
              <a:t>3</a:t>
            </a:fld>
            <a:endParaRPr lang="en-US"/>
          </a:p>
        </p:txBody>
      </p:sp>
    </p:spTree>
    <p:extLst>
      <p:ext uri="{BB962C8B-B14F-4D97-AF65-F5344CB8AC3E}">
        <p14:creationId xmlns:p14="http://schemas.microsoft.com/office/powerpoint/2010/main" val="5597776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2FD00AD-4A87-1D49-8E06-4AFFC26195BC}"/>
              </a:ext>
            </a:extLst>
          </p:cNvPr>
          <p:cNvPicPr>
            <a:picLocks noChangeAspect="1"/>
          </p:cNvPicPr>
          <p:nvPr/>
        </p:nvPicPr>
        <p:blipFill>
          <a:blip r:embed="rId2"/>
          <a:stretch>
            <a:fillRect/>
          </a:stretch>
        </p:blipFill>
        <p:spPr>
          <a:xfrm>
            <a:off x="521746" y="441064"/>
            <a:ext cx="2550319" cy="777240"/>
          </a:xfrm>
          <a:prstGeom prst="rect">
            <a:avLst/>
          </a:prstGeom>
        </p:spPr>
      </p:pic>
      <p:sp>
        <p:nvSpPr>
          <p:cNvPr id="6" name="Rectangle 5">
            <a:extLst>
              <a:ext uri="{FF2B5EF4-FFF2-40B4-BE49-F238E27FC236}">
                <a16:creationId xmlns:a16="http://schemas.microsoft.com/office/drawing/2014/main" id="{6A111E71-E7EB-4044-B7B3-4D4137A26A8D}"/>
              </a:ext>
            </a:extLst>
          </p:cNvPr>
          <p:cNvSpPr/>
          <p:nvPr/>
        </p:nvSpPr>
        <p:spPr>
          <a:xfrm>
            <a:off x="3401344" y="848972"/>
            <a:ext cx="4373312" cy="369332"/>
          </a:xfrm>
          <a:prstGeom prst="rect">
            <a:avLst/>
          </a:prstGeom>
        </p:spPr>
        <p:txBody>
          <a:bodyPr wrap="none">
            <a:spAutoFit/>
          </a:bodyPr>
          <a:lstStyle/>
          <a:p>
            <a:pPr algn="r"/>
            <a:r>
              <a:rPr lang="en-US" b="0" i="0" u="none" strike="noStrike" dirty="0">
                <a:solidFill>
                  <a:srgbClr val="666666"/>
                </a:solidFill>
                <a:effectLst/>
                <a:latin typeface="Verdana" panose="020B0604030504040204" pitchFamily="34" charset="0"/>
              </a:rPr>
              <a:t>Molecular Signatures Database v6.2</a:t>
            </a:r>
          </a:p>
        </p:txBody>
      </p:sp>
      <p:graphicFrame>
        <p:nvGraphicFramePr>
          <p:cNvPr id="7" name="Table 6">
            <a:extLst>
              <a:ext uri="{FF2B5EF4-FFF2-40B4-BE49-F238E27FC236}">
                <a16:creationId xmlns:a16="http://schemas.microsoft.com/office/drawing/2014/main" id="{A32D8F45-4FE6-6E48-A8AA-3BDD1FB5C717}"/>
              </a:ext>
            </a:extLst>
          </p:cNvPr>
          <p:cNvGraphicFramePr>
            <a:graphicFrameLocks noGrp="1"/>
          </p:cNvGraphicFramePr>
          <p:nvPr>
            <p:extLst>
              <p:ext uri="{D42A27DB-BD31-4B8C-83A1-F6EECF244321}">
                <p14:modId xmlns:p14="http://schemas.microsoft.com/office/powerpoint/2010/main" val="1841120877"/>
              </p:ext>
            </p:extLst>
          </p:nvPr>
        </p:nvGraphicFramePr>
        <p:xfrm>
          <a:off x="889000" y="2019459"/>
          <a:ext cx="6181725" cy="1230630"/>
        </p:xfrm>
        <a:graphic>
          <a:graphicData uri="http://schemas.openxmlformats.org/drawingml/2006/table">
            <a:tbl>
              <a:tblPr/>
              <a:tblGrid>
                <a:gridCol w="1847850">
                  <a:extLst>
                    <a:ext uri="{9D8B030D-6E8A-4147-A177-3AD203B41FA5}">
                      <a16:colId xmlns:a16="http://schemas.microsoft.com/office/drawing/2014/main" val="1133356375"/>
                    </a:ext>
                  </a:extLst>
                </a:gridCol>
                <a:gridCol w="4333875">
                  <a:extLst>
                    <a:ext uri="{9D8B030D-6E8A-4147-A177-3AD203B41FA5}">
                      <a16:colId xmlns:a16="http://schemas.microsoft.com/office/drawing/2014/main" val="3670482302"/>
                    </a:ext>
                  </a:extLst>
                </a:gridCol>
              </a:tblGrid>
              <a:tr h="0">
                <a:tc>
                  <a:txBody>
                    <a:bodyPr/>
                    <a:lstStyle/>
                    <a:p>
                      <a:pPr algn="l" fontAlgn="t"/>
                      <a:r>
                        <a:rPr lang="en-US" b="1" dirty="0">
                          <a:solidFill>
                            <a:srgbClr val="990000"/>
                          </a:solidFill>
                          <a:effectLst/>
                        </a:rPr>
                        <a:t>H: hallmark gene sets</a:t>
                      </a:r>
                      <a:br>
                        <a:rPr lang="en-US" b="1" dirty="0">
                          <a:solidFill>
                            <a:srgbClr val="990000"/>
                          </a:solidFill>
                          <a:effectLst/>
                        </a:rPr>
                      </a:br>
                      <a:r>
                        <a:rPr lang="en-US" b="0" dirty="0">
                          <a:solidFill>
                            <a:srgbClr val="333333"/>
                          </a:solidFill>
                          <a:effectLst/>
                        </a:rPr>
                        <a:t>(</a:t>
                      </a:r>
                      <a:r>
                        <a:rPr lang="en-US" b="0" u="none" strike="noStrike" dirty="0">
                          <a:solidFill>
                            <a:srgbClr val="003399"/>
                          </a:solidFill>
                          <a:effectLst/>
                          <a:hlinkClick r:id="rId3"/>
                        </a:rPr>
                        <a:t>50 gene sets</a:t>
                      </a:r>
                      <a:r>
                        <a:rPr lang="en-US" b="0" dirty="0">
                          <a:solidFill>
                            <a:srgbClr val="333333"/>
                          </a:solidFill>
                          <a:effectLst/>
                        </a:rPr>
                        <a:t>)</a:t>
                      </a:r>
                      <a:endParaRPr lang="en-US" b="1" dirty="0">
                        <a:solidFill>
                          <a:srgbClr val="990000"/>
                        </a:solidFill>
                        <a:effectLst/>
                      </a:endParaRPr>
                    </a:p>
                  </a:txBody>
                  <a:tcPr marL="76200" marR="76200" marT="38100" marB="95250">
                    <a:lnL>
                      <a:noFill/>
                    </a:lnL>
                    <a:lnR>
                      <a:noFill/>
                    </a:lnR>
                    <a:lnT w="9525" cap="flat" cmpd="sng" algn="ctr">
                      <a:solidFill>
                        <a:srgbClr val="4C9BCF"/>
                      </a:solidFill>
                      <a:prstDash val="solid"/>
                      <a:round/>
                      <a:headEnd type="none" w="med" len="med"/>
                      <a:tailEnd type="none" w="med" len="med"/>
                    </a:lnT>
                    <a:lnB w="9525" cap="flat" cmpd="sng" algn="ctr">
                      <a:solidFill>
                        <a:srgbClr val="4C9BCF"/>
                      </a:solidFill>
                      <a:prstDash val="solid"/>
                      <a:round/>
                      <a:headEnd type="none" w="med" len="med"/>
                      <a:tailEnd type="none" w="med" len="med"/>
                    </a:lnB>
                    <a:solidFill>
                      <a:srgbClr val="B4D9F3"/>
                    </a:solidFill>
                  </a:tcPr>
                </a:tc>
                <a:tc>
                  <a:txBody>
                    <a:bodyPr/>
                    <a:lstStyle/>
                    <a:p>
                      <a:pPr algn="l" fontAlgn="t"/>
                      <a:r>
                        <a:rPr lang="en-US" dirty="0">
                          <a:effectLst/>
                        </a:rPr>
                        <a:t>Hallmark gene sets summarize and represent specific well-defined biological states or processes and display coherent expression. …</a:t>
                      </a:r>
                    </a:p>
                  </a:txBody>
                  <a:tcPr marL="76200" marR="76200" marT="38100" marB="95250">
                    <a:lnL>
                      <a:noFill/>
                    </a:lnL>
                    <a:lnR>
                      <a:noFill/>
                    </a:lnR>
                    <a:lnT w="9525" cap="flat" cmpd="sng" algn="ctr">
                      <a:solidFill>
                        <a:srgbClr val="4C9BCF"/>
                      </a:solidFill>
                      <a:prstDash val="solid"/>
                      <a:round/>
                      <a:headEnd type="none" w="med" len="med"/>
                      <a:tailEnd type="none" w="med" len="med"/>
                    </a:lnT>
                    <a:lnB w="9525" cap="flat" cmpd="sng" algn="ctr">
                      <a:solidFill>
                        <a:srgbClr val="4C9BCF"/>
                      </a:solidFill>
                      <a:prstDash val="solid"/>
                      <a:round/>
                      <a:headEnd type="none" w="med" len="med"/>
                      <a:tailEnd type="none" w="med" len="med"/>
                    </a:lnB>
                    <a:solidFill>
                      <a:srgbClr val="D6EBF9"/>
                    </a:solidFill>
                  </a:tcPr>
                </a:tc>
                <a:extLst>
                  <a:ext uri="{0D108BD9-81ED-4DB2-BD59-A6C34878D82A}">
                    <a16:rowId xmlns:a16="http://schemas.microsoft.com/office/drawing/2014/main" val="9645082"/>
                  </a:ext>
                </a:extLst>
              </a:tr>
            </a:tbl>
          </a:graphicData>
        </a:graphic>
      </p:graphicFrame>
      <p:graphicFrame>
        <p:nvGraphicFramePr>
          <p:cNvPr id="8" name="Table 7">
            <a:extLst>
              <a:ext uri="{FF2B5EF4-FFF2-40B4-BE49-F238E27FC236}">
                <a16:creationId xmlns:a16="http://schemas.microsoft.com/office/drawing/2014/main" id="{96ED630F-19C7-0D4F-820A-8703D0A2BB75}"/>
              </a:ext>
            </a:extLst>
          </p:cNvPr>
          <p:cNvGraphicFramePr>
            <a:graphicFrameLocks noGrp="1"/>
          </p:cNvGraphicFramePr>
          <p:nvPr>
            <p:extLst>
              <p:ext uri="{D42A27DB-BD31-4B8C-83A1-F6EECF244321}">
                <p14:modId xmlns:p14="http://schemas.microsoft.com/office/powerpoint/2010/main" val="2477742098"/>
              </p:ext>
            </p:extLst>
          </p:nvPr>
        </p:nvGraphicFramePr>
        <p:xfrm>
          <a:off x="883920" y="3604204"/>
          <a:ext cx="6181725" cy="956310"/>
        </p:xfrm>
        <a:graphic>
          <a:graphicData uri="http://schemas.openxmlformats.org/drawingml/2006/table">
            <a:tbl>
              <a:tblPr/>
              <a:tblGrid>
                <a:gridCol w="1847850">
                  <a:extLst>
                    <a:ext uri="{9D8B030D-6E8A-4147-A177-3AD203B41FA5}">
                      <a16:colId xmlns:a16="http://schemas.microsoft.com/office/drawing/2014/main" val="1004797488"/>
                    </a:ext>
                  </a:extLst>
                </a:gridCol>
                <a:gridCol w="4333875">
                  <a:extLst>
                    <a:ext uri="{9D8B030D-6E8A-4147-A177-3AD203B41FA5}">
                      <a16:colId xmlns:a16="http://schemas.microsoft.com/office/drawing/2014/main" val="3049568943"/>
                    </a:ext>
                  </a:extLst>
                </a:gridCol>
              </a:tblGrid>
              <a:tr h="0">
                <a:tc>
                  <a:txBody>
                    <a:bodyPr/>
                    <a:lstStyle/>
                    <a:p>
                      <a:pPr algn="l" fontAlgn="t"/>
                      <a:r>
                        <a:rPr lang="en-US" b="0" dirty="0">
                          <a:solidFill>
                            <a:srgbClr val="333333"/>
                          </a:solidFill>
                          <a:effectLst/>
                        </a:rPr>
                        <a:t>CP:KEGG: KEGG gene sets</a:t>
                      </a:r>
                      <a:br>
                        <a:rPr lang="en-US" b="0" dirty="0">
                          <a:solidFill>
                            <a:srgbClr val="333333"/>
                          </a:solidFill>
                          <a:effectLst/>
                        </a:rPr>
                      </a:br>
                      <a:r>
                        <a:rPr lang="en-US" b="0" dirty="0">
                          <a:solidFill>
                            <a:srgbClr val="333333"/>
                          </a:solidFill>
                          <a:effectLst/>
                        </a:rPr>
                        <a:t>(</a:t>
                      </a:r>
                      <a:r>
                        <a:rPr lang="en-US" b="0" u="none" strike="noStrike" dirty="0">
                          <a:solidFill>
                            <a:srgbClr val="003399"/>
                          </a:solidFill>
                          <a:effectLst/>
                          <a:hlinkClick r:id="rId4"/>
                        </a:rPr>
                        <a:t>186 gene sets</a:t>
                      </a:r>
                      <a:r>
                        <a:rPr lang="en-US" b="0" dirty="0">
                          <a:solidFill>
                            <a:srgbClr val="333333"/>
                          </a:solidFill>
                          <a:effectLst/>
                        </a:rPr>
                        <a:t>)</a:t>
                      </a:r>
                    </a:p>
                  </a:txBody>
                  <a:tcPr marL="76200" marR="76200" marT="38100" marB="95250">
                    <a:lnL>
                      <a:noFill/>
                    </a:lnL>
                    <a:lnR>
                      <a:noFill/>
                    </a:lnR>
                    <a:lnT w="9525" cap="flat" cmpd="sng" algn="ctr">
                      <a:solidFill>
                        <a:srgbClr val="8EBFFC"/>
                      </a:solidFill>
                      <a:prstDash val="solid"/>
                      <a:round/>
                      <a:headEnd type="none" w="med" len="med"/>
                      <a:tailEnd type="none" w="med" len="med"/>
                    </a:lnT>
                    <a:lnB w="9525" cap="flat" cmpd="sng" algn="ctr">
                      <a:solidFill>
                        <a:srgbClr val="4C9BCF"/>
                      </a:solidFill>
                      <a:prstDash val="solid"/>
                      <a:round/>
                      <a:headEnd type="none" w="med" len="med"/>
                      <a:tailEnd type="none" w="med" len="med"/>
                    </a:lnB>
                    <a:solidFill>
                      <a:srgbClr val="B4D9F3"/>
                    </a:solidFill>
                  </a:tcPr>
                </a:tc>
                <a:tc>
                  <a:txBody>
                    <a:bodyPr/>
                    <a:lstStyle/>
                    <a:p>
                      <a:pPr algn="l" fontAlgn="t"/>
                      <a:r>
                        <a:rPr lang="en-US" dirty="0">
                          <a:effectLst/>
                        </a:rPr>
                        <a:t>Gene sets derived from the KEGG pathway database.</a:t>
                      </a:r>
                    </a:p>
                  </a:txBody>
                  <a:tcPr marL="76200" marR="76200" marT="38100" marB="95250">
                    <a:lnL>
                      <a:noFill/>
                    </a:lnL>
                    <a:lnR>
                      <a:noFill/>
                    </a:lnR>
                    <a:lnT w="9525" cap="flat" cmpd="sng" algn="ctr">
                      <a:solidFill>
                        <a:srgbClr val="B8D8FC"/>
                      </a:solidFill>
                      <a:prstDash val="solid"/>
                      <a:round/>
                      <a:headEnd type="none" w="med" len="med"/>
                      <a:tailEnd type="none" w="med" len="med"/>
                    </a:lnT>
                    <a:lnB w="9525" cap="flat" cmpd="sng" algn="ctr">
                      <a:solidFill>
                        <a:srgbClr val="4C9BCF"/>
                      </a:solidFill>
                      <a:prstDash val="solid"/>
                      <a:round/>
                      <a:headEnd type="none" w="med" len="med"/>
                      <a:tailEnd type="none" w="med" len="med"/>
                    </a:lnB>
                    <a:solidFill>
                      <a:srgbClr val="D6EBF9"/>
                    </a:solidFill>
                  </a:tcPr>
                </a:tc>
                <a:extLst>
                  <a:ext uri="{0D108BD9-81ED-4DB2-BD59-A6C34878D82A}">
                    <a16:rowId xmlns:a16="http://schemas.microsoft.com/office/drawing/2014/main" val="2276924938"/>
                  </a:ext>
                </a:extLst>
              </a:tr>
            </a:tbl>
          </a:graphicData>
        </a:graphic>
      </p:graphicFrame>
      <p:sp>
        <p:nvSpPr>
          <p:cNvPr id="9" name="TextBox 8">
            <a:extLst>
              <a:ext uri="{FF2B5EF4-FFF2-40B4-BE49-F238E27FC236}">
                <a16:creationId xmlns:a16="http://schemas.microsoft.com/office/drawing/2014/main" id="{9F4B167E-1BF9-0A4B-90E0-5E5BFC19E59F}"/>
              </a:ext>
            </a:extLst>
          </p:cNvPr>
          <p:cNvSpPr txBox="1"/>
          <p:nvPr/>
        </p:nvSpPr>
        <p:spPr>
          <a:xfrm>
            <a:off x="7538720" y="2479040"/>
            <a:ext cx="2302618" cy="369332"/>
          </a:xfrm>
          <a:prstGeom prst="rect">
            <a:avLst/>
          </a:prstGeom>
          <a:noFill/>
        </p:spPr>
        <p:txBody>
          <a:bodyPr wrap="none" rtlCol="0">
            <a:spAutoFit/>
          </a:bodyPr>
          <a:lstStyle/>
          <a:p>
            <a:r>
              <a:rPr lang="en-US" dirty="0"/>
              <a:t>50 Hallmark Gene Sets</a:t>
            </a:r>
          </a:p>
        </p:txBody>
      </p:sp>
      <p:sp>
        <p:nvSpPr>
          <p:cNvPr id="10" name="TextBox 9">
            <a:extLst>
              <a:ext uri="{FF2B5EF4-FFF2-40B4-BE49-F238E27FC236}">
                <a16:creationId xmlns:a16="http://schemas.microsoft.com/office/drawing/2014/main" id="{8B9AEFA0-390B-5F4D-993A-8AA5BE4FF058}"/>
              </a:ext>
            </a:extLst>
          </p:cNvPr>
          <p:cNvSpPr txBox="1"/>
          <p:nvPr/>
        </p:nvSpPr>
        <p:spPr>
          <a:xfrm>
            <a:off x="7538720" y="3820160"/>
            <a:ext cx="3790461" cy="369332"/>
          </a:xfrm>
          <a:prstGeom prst="rect">
            <a:avLst/>
          </a:prstGeom>
          <a:noFill/>
        </p:spPr>
        <p:txBody>
          <a:bodyPr wrap="none" rtlCol="0">
            <a:spAutoFit/>
          </a:bodyPr>
          <a:lstStyle/>
          <a:p>
            <a:r>
              <a:rPr lang="en-US" dirty="0"/>
              <a:t>32 KEGG Gene Sets related to diseases</a:t>
            </a:r>
          </a:p>
        </p:txBody>
      </p:sp>
      <p:pic>
        <p:nvPicPr>
          <p:cNvPr id="12" name="Picture 11">
            <a:extLst>
              <a:ext uri="{FF2B5EF4-FFF2-40B4-BE49-F238E27FC236}">
                <a16:creationId xmlns:a16="http://schemas.microsoft.com/office/drawing/2014/main" id="{0DB6F2EF-3651-0E40-B47E-C62532917C94}"/>
              </a:ext>
            </a:extLst>
          </p:cNvPr>
          <p:cNvPicPr>
            <a:picLocks noChangeAspect="1"/>
          </p:cNvPicPr>
          <p:nvPr/>
        </p:nvPicPr>
        <p:blipFill>
          <a:blip r:embed="rId5"/>
          <a:stretch>
            <a:fillRect/>
          </a:stretch>
        </p:blipFill>
        <p:spPr>
          <a:xfrm>
            <a:off x="883920" y="5532302"/>
            <a:ext cx="10251440" cy="750106"/>
          </a:xfrm>
          <a:prstGeom prst="rect">
            <a:avLst/>
          </a:prstGeom>
        </p:spPr>
      </p:pic>
      <p:sp>
        <p:nvSpPr>
          <p:cNvPr id="13" name="TextBox 12">
            <a:extLst>
              <a:ext uri="{FF2B5EF4-FFF2-40B4-BE49-F238E27FC236}">
                <a16:creationId xmlns:a16="http://schemas.microsoft.com/office/drawing/2014/main" id="{BBE0E379-9041-1B42-B61C-16CBCD09722E}"/>
              </a:ext>
            </a:extLst>
          </p:cNvPr>
          <p:cNvSpPr txBox="1"/>
          <p:nvPr/>
        </p:nvSpPr>
        <p:spPr>
          <a:xfrm>
            <a:off x="772160" y="5069840"/>
            <a:ext cx="5894178" cy="369332"/>
          </a:xfrm>
          <a:prstGeom prst="rect">
            <a:avLst/>
          </a:prstGeom>
          <a:noFill/>
        </p:spPr>
        <p:txBody>
          <a:bodyPr wrap="none" rtlCol="0">
            <a:spAutoFit/>
          </a:bodyPr>
          <a:lstStyle/>
          <a:p>
            <a:r>
              <a:rPr lang="en-US" dirty="0"/>
              <a:t>Traditional enrichment tool, DAVID (https://</a:t>
            </a:r>
            <a:r>
              <a:rPr lang="en-US" dirty="0" err="1"/>
              <a:t>david.ncifcrf.gov</a:t>
            </a:r>
            <a:r>
              <a:rPr lang="en-US" dirty="0"/>
              <a:t>)</a:t>
            </a:r>
          </a:p>
        </p:txBody>
      </p:sp>
      <p:sp>
        <p:nvSpPr>
          <p:cNvPr id="14" name="Date Placeholder 13">
            <a:extLst>
              <a:ext uri="{FF2B5EF4-FFF2-40B4-BE49-F238E27FC236}">
                <a16:creationId xmlns:a16="http://schemas.microsoft.com/office/drawing/2014/main" id="{D21B2549-FEAD-514E-A138-E437038DDCDD}"/>
              </a:ext>
            </a:extLst>
          </p:cNvPr>
          <p:cNvSpPr>
            <a:spLocks noGrp="1"/>
          </p:cNvSpPr>
          <p:nvPr>
            <p:ph type="dt" sz="half" idx="10"/>
          </p:nvPr>
        </p:nvSpPr>
        <p:spPr/>
        <p:txBody>
          <a:bodyPr/>
          <a:lstStyle/>
          <a:p>
            <a:fld id="{C839F9E8-72E0-B74D-AFB1-B454F3248177}" type="datetime1">
              <a:rPr lang="en-US" smtClean="0"/>
              <a:t>1/18/19</a:t>
            </a:fld>
            <a:endParaRPr lang="en-US"/>
          </a:p>
        </p:txBody>
      </p:sp>
      <p:sp>
        <p:nvSpPr>
          <p:cNvPr id="15" name="Footer Placeholder 14">
            <a:extLst>
              <a:ext uri="{FF2B5EF4-FFF2-40B4-BE49-F238E27FC236}">
                <a16:creationId xmlns:a16="http://schemas.microsoft.com/office/drawing/2014/main" id="{3019CD8D-639A-3445-BB2B-8D181650101F}"/>
              </a:ext>
            </a:extLst>
          </p:cNvPr>
          <p:cNvSpPr>
            <a:spLocks noGrp="1"/>
          </p:cNvSpPr>
          <p:nvPr>
            <p:ph type="ftr" sz="quarter" idx="11"/>
          </p:nvPr>
        </p:nvSpPr>
        <p:spPr/>
        <p:txBody>
          <a:bodyPr/>
          <a:lstStyle/>
          <a:p>
            <a:r>
              <a:rPr lang="en-US"/>
              <a:t>NetBAS</a:t>
            </a:r>
          </a:p>
        </p:txBody>
      </p:sp>
      <p:sp>
        <p:nvSpPr>
          <p:cNvPr id="16" name="Slide Number Placeholder 15">
            <a:extLst>
              <a:ext uri="{FF2B5EF4-FFF2-40B4-BE49-F238E27FC236}">
                <a16:creationId xmlns:a16="http://schemas.microsoft.com/office/drawing/2014/main" id="{DBA09792-CA0F-CA45-A94A-208CD6314D96}"/>
              </a:ext>
            </a:extLst>
          </p:cNvPr>
          <p:cNvSpPr>
            <a:spLocks noGrp="1"/>
          </p:cNvSpPr>
          <p:nvPr>
            <p:ph type="sldNum" sz="quarter" idx="12"/>
          </p:nvPr>
        </p:nvSpPr>
        <p:spPr/>
        <p:txBody>
          <a:bodyPr/>
          <a:lstStyle/>
          <a:p>
            <a:fld id="{F9BF2B3A-DBB5-A641-BAA2-04C639B22784}" type="slidenum">
              <a:rPr lang="en-US" smtClean="0"/>
              <a:t>4</a:t>
            </a:fld>
            <a:endParaRPr lang="en-US"/>
          </a:p>
        </p:txBody>
      </p:sp>
    </p:spTree>
    <p:extLst>
      <p:ext uri="{BB962C8B-B14F-4D97-AF65-F5344CB8AC3E}">
        <p14:creationId xmlns:p14="http://schemas.microsoft.com/office/powerpoint/2010/main" val="29407411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EC06282-7C7A-704B-9812-C62403F41092}"/>
              </a:ext>
            </a:extLst>
          </p:cNvPr>
          <p:cNvSpPr txBox="1"/>
          <p:nvPr/>
        </p:nvSpPr>
        <p:spPr>
          <a:xfrm>
            <a:off x="555584" y="393539"/>
            <a:ext cx="4420697" cy="369332"/>
          </a:xfrm>
          <a:prstGeom prst="rect">
            <a:avLst/>
          </a:prstGeom>
          <a:noFill/>
        </p:spPr>
        <p:txBody>
          <a:bodyPr wrap="none" rtlCol="0">
            <a:spAutoFit/>
          </a:bodyPr>
          <a:lstStyle/>
          <a:p>
            <a:r>
              <a:rPr lang="en-US" b="1" dirty="0"/>
              <a:t>HALLMARK_OXIDATIVE_PHOSPHORYLATION</a:t>
            </a:r>
          </a:p>
        </p:txBody>
      </p:sp>
      <p:sp>
        <p:nvSpPr>
          <p:cNvPr id="5" name="TextBox 4">
            <a:extLst>
              <a:ext uri="{FF2B5EF4-FFF2-40B4-BE49-F238E27FC236}">
                <a16:creationId xmlns:a16="http://schemas.microsoft.com/office/drawing/2014/main" id="{1E689796-40B2-ED40-97AD-03274DCC4FE1}"/>
              </a:ext>
            </a:extLst>
          </p:cNvPr>
          <p:cNvSpPr txBox="1"/>
          <p:nvPr/>
        </p:nvSpPr>
        <p:spPr>
          <a:xfrm>
            <a:off x="321785" y="5453586"/>
            <a:ext cx="3747051" cy="646331"/>
          </a:xfrm>
          <a:prstGeom prst="rect">
            <a:avLst/>
          </a:prstGeom>
          <a:noFill/>
        </p:spPr>
        <p:txBody>
          <a:bodyPr wrap="none" rtlCol="0">
            <a:spAutoFit/>
          </a:bodyPr>
          <a:lstStyle/>
          <a:p>
            <a:r>
              <a:rPr lang="en-US" dirty="0"/>
              <a:t>Subnetwork: 189 vertices, 1380 edges</a:t>
            </a:r>
          </a:p>
          <a:p>
            <a:r>
              <a:rPr lang="en-US" dirty="0"/>
              <a:t>(unconnected vertices omitted)</a:t>
            </a:r>
          </a:p>
        </p:txBody>
      </p:sp>
      <p:sp>
        <p:nvSpPr>
          <p:cNvPr id="6" name="TextBox 5">
            <a:extLst>
              <a:ext uri="{FF2B5EF4-FFF2-40B4-BE49-F238E27FC236}">
                <a16:creationId xmlns:a16="http://schemas.microsoft.com/office/drawing/2014/main" id="{F83BD881-28B7-1046-9D7D-93A888A25968}"/>
              </a:ext>
            </a:extLst>
          </p:cNvPr>
          <p:cNvSpPr txBox="1"/>
          <p:nvPr/>
        </p:nvSpPr>
        <p:spPr>
          <a:xfrm>
            <a:off x="4211108" y="5453586"/>
            <a:ext cx="3210110" cy="369332"/>
          </a:xfrm>
          <a:prstGeom prst="rect">
            <a:avLst/>
          </a:prstGeom>
          <a:noFill/>
        </p:spPr>
        <p:txBody>
          <a:bodyPr wrap="none" rtlCol="0">
            <a:spAutoFit/>
          </a:bodyPr>
          <a:lstStyle/>
          <a:p>
            <a:r>
              <a:rPr lang="en-US" dirty="0"/>
              <a:t>2 largest cliques w/ degree = 28 </a:t>
            </a:r>
          </a:p>
        </p:txBody>
      </p:sp>
      <p:pic>
        <p:nvPicPr>
          <p:cNvPr id="7" name="Picture 6">
            <a:extLst>
              <a:ext uri="{FF2B5EF4-FFF2-40B4-BE49-F238E27FC236}">
                <a16:creationId xmlns:a16="http://schemas.microsoft.com/office/drawing/2014/main" id="{F976AC2A-69D7-3741-8D56-05C2CEE19DD5}"/>
              </a:ext>
            </a:extLst>
          </p:cNvPr>
          <p:cNvPicPr>
            <a:picLocks noChangeAspect="1"/>
          </p:cNvPicPr>
          <p:nvPr/>
        </p:nvPicPr>
        <p:blipFill rotWithShape="1">
          <a:blip r:embed="rId2"/>
          <a:srcRect l="26776" t="13671"/>
          <a:stretch/>
        </p:blipFill>
        <p:spPr>
          <a:xfrm>
            <a:off x="7731889" y="762871"/>
            <a:ext cx="4184730" cy="5920451"/>
          </a:xfrm>
          <a:prstGeom prst="rect">
            <a:avLst/>
          </a:prstGeom>
        </p:spPr>
      </p:pic>
      <p:pic>
        <p:nvPicPr>
          <p:cNvPr id="8" name="Picture 7">
            <a:extLst>
              <a:ext uri="{FF2B5EF4-FFF2-40B4-BE49-F238E27FC236}">
                <a16:creationId xmlns:a16="http://schemas.microsoft.com/office/drawing/2014/main" id="{1FDA5E1F-03D4-0F45-B9B8-A157CC8CC43F}"/>
              </a:ext>
            </a:extLst>
          </p:cNvPr>
          <p:cNvPicPr>
            <a:picLocks noChangeAspect="1"/>
          </p:cNvPicPr>
          <p:nvPr/>
        </p:nvPicPr>
        <p:blipFill rotWithShape="1">
          <a:blip r:embed="rId3"/>
          <a:srcRect l="18330" t="13970" r="12146" b="16772"/>
          <a:stretch/>
        </p:blipFill>
        <p:spPr>
          <a:xfrm>
            <a:off x="437532" y="1840801"/>
            <a:ext cx="3337569" cy="3324800"/>
          </a:xfrm>
          <a:prstGeom prst="rect">
            <a:avLst/>
          </a:prstGeom>
          <a:ln>
            <a:solidFill>
              <a:srgbClr val="FF0000"/>
            </a:solidFill>
          </a:ln>
        </p:spPr>
      </p:pic>
      <p:pic>
        <p:nvPicPr>
          <p:cNvPr id="9" name="Picture 8">
            <a:extLst>
              <a:ext uri="{FF2B5EF4-FFF2-40B4-BE49-F238E27FC236}">
                <a16:creationId xmlns:a16="http://schemas.microsoft.com/office/drawing/2014/main" id="{A580EB12-652F-BD42-9259-4918A6B51728}"/>
              </a:ext>
            </a:extLst>
          </p:cNvPr>
          <p:cNvPicPr>
            <a:picLocks noChangeAspect="1"/>
          </p:cNvPicPr>
          <p:nvPr/>
        </p:nvPicPr>
        <p:blipFill rotWithShape="1">
          <a:blip r:embed="rId4"/>
          <a:srcRect l="16151" t="13788" r="9708" b="16049"/>
          <a:stretch/>
        </p:blipFill>
        <p:spPr>
          <a:xfrm>
            <a:off x="3903607" y="1941348"/>
            <a:ext cx="3559213" cy="3368245"/>
          </a:xfrm>
          <a:prstGeom prst="rect">
            <a:avLst/>
          </a:prstGeom>
        </p:spPr>
      </p:pic>
      <p:sp>
        <p:nvSpPr>
          <p:cNvPr id="11" name="Date Placeholder 10">
            <a:extLst>
              <a:ext uri="{FF2B5EF4-FFF2-40B4-BE49-F238E27FC236}">
                <a16:creationId xmlns:a16="http://schemas.microsoft.com/office/drawing/2014/main" id="{E54FA79E-A719-FC4F-8870-7B4B4421A0F9}"/>
              </a:ext>
            </a:extLst>
          </p:cNvPr>
          <p:cNvSpPr>
            <a:spLocks noGrp="1"/>
          </p:cNvSpPr>
          <p:nvPr>
            <p:ph type="dt" sz="half" idx="10"/>
          </p:nvPr>
        </p:nvSpPr>
        <p:spPr/>
        <p:txBody>
          <a:bodyPr/>
          <a:lstStyle/>
          <a:p>
            <a:fld id="{518E9CA0-9B81-F14B-96F1-645FE9C501B0}" type="datetime1">
              <a:rPr lang="en-US" smtClean="0"/>
              <a:t>1/18/19</a:t>
            </a:fld>
            <a:endParaRPr lang="en-US"/>
          </a:p>
        </p:txBody>
      </p:sp>
      <p:sp>
        <p:nvSpPr>
          <p:cNvPr id="12" name="Footer Placeholder 11">
            <a:extLst>
              <a:ext uri="{FF2B5EF4-FFF2-40B4-BE49-F238E27FC236}">
                <a16:creationId xmlns:a16="http://schemas.microsoft.com/office/drawing/2014/main" id="{CD60B91B-D33E-6649-943F-9CB97CE87B44}"/>
              </a:ext>
            </a:extLst>
          </p:cNvPr>
          <p:cNvSpPr>
            <a:spLocks noGrp="1"/>
          </p:cNvSpPr>
          <p:nvPr>
            <p:ph type="ftr" sz="quarter" idx="11"/>
          </p:nvPr>
        </p:nvSpPr>
        <p:spPr/>
        <p:txBody>
          <a:bodyPr/>
          <a:lstStyle/>
          <a:p>
            <a:r>
              <a:rPr lang="en-US"/>
              <a:t>NetBAS</a:t>
            </a:r>
          </a:p>
        </p:txBody>
      </p:sp>
      <p:sp>
        <p:nvSpPr>
          <p:cNvPr id="13" name="Slide Number Placeholder 12">
            <a:extLst>
              <a:ext uri="{FF2B5EF4-FFF2-40B4-BE49-F238E27FC236}">
                <a16:creationId xmlns:a16="http://schemas.microsoft.com/office/drawing/2014/main" id="{5AD01AC7-7C9D-964D-B070-B49F0B4D6DBA}"/>
              </a:ext>
            </a:extLst>
          </p:cNvPr>
          <p:cNvSpPr>
            <a:spLocks noGrp="1"/>
          </p:cNvSpPr>
          <p:nvPr>
            <p:ph type="sldNum" sz="quarter" idx="12"/>
          </p:nvPr>
        </p:nvSpPr>
        <p:spPr/>
        <p:txBody>
          <a:bodyPr/>
          <a:lstStyle/>
          <a:p>
            <a:fld id="{F9BF2B3A-DBB5-A641-BAA2-04C639B22784}" type="slidenum">
              <a:rPr lang="en-US" smtClean="0"/>
              <a:t>5</a:t>
            </a:fld>
            <a:endParaRPr lang="en-US"/>
          </a:p>
        </p:txBody>
      </p:sp>
    </p:spTree>
    <p:extLst>
      <p:ext uri="{BB962C8B-B14F-4D97-AF65-F5344CB8AC3E}">
        <p14:creationId xmlns:p14="http://schemas.microsoft.com/office/powerpoint/2010/main" val="6593940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9F27C9B-F395-4F4C-8CFC-C1187E036602}"/>
              </a:ext>
            </a:extLst>
          </p:cNvPr>
          <p:cNvSpPr txBox="1"/>
          <p:nvPr/>
        </p:nvSpPr>
        <p:spPr>
          <a:xfrm>
            <a:off x="555584" y="393539"/>
            <a:ext cx="4420697" cy="369332"/>
          </a:xfrm>
          <a:prstGeom prst="rect">
            <a:avLst/>
          </a:prstGeom>
          <a:noFill/>
        </p:spPr>
        <p:txBody>
          <a:bodyPr wrap="none" rtlCol="0">
            <a:spAutoFit/>
          </a:bodyPr>
          <a:lstStyle/>
          <a:p>
            <a:r>
              <a:rPr lang="en-US" b="1" dirty="0"/>
              <a:t>HALLMARK_OXIDATIVE_PHOSPHORYLATION</a:t>
            </a:r>
          </a:p>
        </p:txBody>
      </p:sp>
      <p:pic>
        <p:nvPicPr>
          <p:cNvPr id="5" name="Picture 4">
            <a:extLst>
              <a:ext uri="{FF2B5EF4-FFF2-40B4-BE49-F238E27FC236}">
                <a16:creationId xmlns:a16="http://schemas.microsoft.com/office/drawing/2014/main" id="{CE4EED06-373D-9B43-8245-61756D6A5BC5}"/>
              </a:ext>
            </a:extLst>
          </p:cNvPr>
          <p:cNvPicPr>
            <a:picLocks noChangeAspect="1"/>
          </p:cNvPicPr>
          <p:nvPr/>
        </p:nvPicPr>
        <p:blipFill rotWithShape="1">
          <a:blip r:embed="rId2"/>
          <a:srcRect l="26695" t="21438"/>
          <a:stretch/>
        </p:blipFill>
        <p:spPr>
          <a:xfrm>
            <a:off x="959223" y="1039906"/>
            <a:ext cx="2932579" cy="5387788"/>
          </a:xfrm>
          <a:prstGeom prst="rect">
            <a:avLst/>
          </a:prstGeom>
        </p:spPr>
      </p:pic>
      <p:pic>
        <p:nvPicPr>
          <p:cNvPr id="6" name="Picture 5">
            <a:extLst>
              <a:ext uri="{FF2B5EF4-FFF2-40B4-BE49-F238E27FC236}">
                <a16:creationId xmlns:a16="http://schemas.microsoft.com/office/drawing/2014/main" id="{2313F22F-F273-674D-86EE-3F20C2450B5E}"/>
              </a:ext>
            </a:extLst>
          </p:cNvPr>
          <p:cNvPicPr>
            <a:picLocks noChangeAspect="1"/>
          </p:cNvPicPr>
          <p:nvPr/>
        </p:nvPicPr>
        <p:blipFill rotWithShape="1">
          <a:blip r:embed="rId3"/>
          <a:srcRect l="26919" t="21438"/>
          <a:stretch/>
        </p:blipFill>
        <p:spPr>
          <a:xfrm>
            <a:off x="4742328" y="1039906"/>
            <a:ext cx="2923615" cy="5387788"/>
          </a:xfrm>
          <a:prstGeom prst="rect">
            <a:avLst/>
          </a:prstGeom>
        </p:spPr>
      </p:pic>
      <p:pic>
        <p:nvPicPr>
          <p:cNvPr id="7" name="Picture 6">
            <a:extLst>
              <a:ext uri="{FF2B5EF4-FFF2-40B4-BE49-F238E27FC236}">
                <a16:creationId xmlns:a16="http://schemas.microsoft.com/office/drawing/2014/main" id="{85AFA38B-5682-1E4F-81B8-7944C7FC1121}"/>
              </a:ext>
            </a:extLst>
          </p:cNvPr>
          <p:cNvPicPr>
            <a:picLocks noChangeAspect="1"/>
          </p:cNvPicPr>
          <p:nvPr/>
        </p:nvPicPr>
        <p:blipFill rotWithShape="1">
          <a:blip r:embed="rId4"/>
          <a:srcRect l="26695" t="21307"/>
          <a:stretch/>
        </p:blipFill>
        <p:spPr>
          <a:xfrm>
            <a:off x="8265458" y="1030941"/>
            <a:ext cx="2932579" cy="5396753"/>
          </a:xfrm>
          <a:prstGeom prst="rect">
            <a:avLst/>
          </a:prstGeom>
        </p:spPr>
      </p:pic>
      <p:sp>
        <p:nvSpPr>
          <p:cNvPr id="9" name="Date Placeholder 8">
            <a:extLst>
              <a:ext uri="{FF2B5EF4-FFF2-40B4-BE49-F238E27FC236}">
                <a16:creationId xmlns:a16="http://schemas.microsoft.com/office/drawing/2014/main" id="{16116ECF-41DD-B14C-B161-0920DB34061F}"/>
              </a:ext>
            </a:extLst>
          </p:cNvPr>
          <p:cNvSpPr>
            <a:spLocks noGrp="1"/>
          </p:cNvSpPr>
          <p:nvPr>
            <p:ph type="dt" sz="half" idx="10"/>
          </p:nvPr>
        </p:nvSpPr>
        <p:spPr/>
        <p:txBody>
          <a:bodyPr/>
          <a:lstStyle/>
          <a:p>
            <a:fld id="{E83CE3DB-13DE-8648-9D4A-86529B7C4987}" type="datetime1">
              <a:rPr lang="en-US" smtClean="0"/>
              <a:t>1/18/19</a:t>
            </a:fld>
            <a:endParaRPr lang="en-US"/>
          </a:p>
        </p:txBody>
      </p:sp>
      <p:sp>
        <p:nvSpPr>
          <p:cNvPr id="10" name="Footer Placeholder 9">
            <a:extLst>
              <a:ext uri="{FF2B5EF4-FFF2-40B4-BE49-F238E27FC236}">
                <a16:creationId xmlns:a16="http://schemas.microsoft.com/office/drawing/2014/main" id="{3D6253FA-97F3-E543-A5FC-5DA9786B372B}"/>
              </a:ext>
            </a:extLst>
          </p:cNvPr>
          <p:cNvSpPr>
            <a:spLocks noGrp="1"/>
          </p:cNvSpPr>
          <p:nvPr>
            <p:ph type="ftr" sz="quarter" idx="11"/>
          </p:nvPr>
        </p:nvSpPr>
        <p:spPr/>
        <p:txBody>
          <a:bodyPr/>
          <a:lstStyle/>
          <a:p>
            <a:r>
              <a:rPr lang="en-US"/>
              <a:t>NetBAS</a:t>
            </a:r>
          </a:p>
        </p:txBody>
      </p:sp>
      <p:sp>
        <p:nvSpPr>
          <p:cNvPr id="11" name="Slide Number Placeholder 10">
            <a:extLst>
              <a:ext uri="{FF2B5EF4-FFF2-40B4-BE49-F238E27FC236}">
                <a16:creationId xmlns:a16="http://schemas.microsoft.com/office/drawing/2014/main" id="{6E9A4D01-9CE6-D843-9DD4-0BCDA4EE5396}"/>
              </a:ext>
            </a:extLst>
          </p:cNvPr>
          <p:cNvSpPr>
            <a:spLocks noGrp="1"/>
          </p:cNvSpPr>
          <p:nvPr>
            <p:ph type="sldNum" sz="quarter" idx="12"/>
          </p:nvPr>
        </p:nvSpPr>
        <p:spPr/>
        <p:txBody>
          <a:bodyPr/>
          <a:lstStyle/>
          <a:p>
            <a:fld id="{F9BF2B3A-DBB5-A641-BAA2-04C639B22784}" type="slidenum">
              <a:rPr lang="en-US" smtClean="0"/>
              <a:t>6</a:t>
            </a:fld>
            <a:endParaRPr lang="en-US"/>
          </a:p>
        </p:txBody>
      </p:sp>
    </p:spTree>
    <p:extLst>
      <p:ext uri="{BB962C8B-B14F-4D97-AF65-F5344CB8AC3E}">
        <p14:creationId xmlns:p14="http://schemas.microsoft.com/office/powerpoint/2010/main" val="8559085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5867F2D-8638-3246-810B-0A33E1B7F91B}"/>
              </a:ext>
            </a:extLst>
          </p:cNvPr>
          <p:cNvSpPr>
            <a:spLocks noGrp="1"/>
          </p:cNvSpPr>
          <p:nvPr>
            <p:ph type="dt" sz="half" idx="10"/>
          </p:nvPr>
        </p:nvSpPr>
        <p:spPr/>
        <p:txBody>
          <a:bodyPr/>
          <a:lstStyle/>
          <a:p>
            <a:fld id="{D2264308-F476-0642-9C83-7DE73A8729CE}" type="datetime1">
              <a:rPr lang="en-US" smtClean="0"/>
              <a:t>1/18/19</a:t>
            </a:fld>
            <a:endParaRPr lang="en-US"/>
          </a:p>
        </p:txBody>
      </p:sp>
      <p:sp>
        <p:nvSpPr>
          <p:cNvPr id="5" name="Footer Placeholder 4">
            <a:extLst>
              <a:ext uri="{FF2B5EF4-FFF2-40B4-BE49-F238E27FC236}">
                <a16:creationId xmlns:a16="http://schemas.microsoft.com/office/drawing/2014/main" id="{92DE48A3-BFCA-8243-B0F9-1845D5895D4C}"/>
              </a:ext>
            </a:extLst>
          </p:cNvPr>
          <p:cNvSpPr>
            <a:spLocks noGrp="1"/>
          </p:cNvSpPr>
          <p:nvPr>
            <p:ph type="ftr" sz="quarter" idx="11"/>
          </p:nvPr>
        </p:nvSpPr>
        <p:spPr/>
        <p:txBody>
          <a:bodyPr/>
          <a:lstStyle/>
          <a:p>
            <a:r>
              <a:rPr lang="en-US"/>
              <a:t>NetBAS</a:t>
            </a:r>
          </a:p>
        </p:txBody>
      </p:sp>
      <p:sp>
        <p:nvSpPr>
          <p:cNvPr id="6" name="Slide Number Placeholder 5">
            <a:extLst>
              <a:ext uri="{FF2B5EF4-FFF2-40B4-BE49-F238E27FC236}">
                <a16:creationId xmlns:a16="http://schemas.microsoft.com/office/drawing/2014/main" id="{20410722-B495-6445-B78C-EEA1C2AA5B59}"/>
              </a:ext>
            </a:extLst>
          </p:cNvPr>
          <p:cNvSpPr>
            <a:spLocks noGrp="1"/>
          </p:cNvSpPr>
          <p:nvPr>
            <p:ph type="sldNum" sz="quarter" idx="12"/>
          </p:nvPr>
        </p:nvSpPr>
        <p:spPr/>
        <p:txBody>
          <a:bodyPr/>
          <a:lstStyle/>
          <a:p>
            <a:fld id="{F9BF2B3A-DBB5-A641-BAA2-04C639B22784}" type="slidenum">
              <a:rPr lang="en-US" smtClean="0"/>
              <a:t>7</a:t>
            </a:fld>
            <a:endParaRPr lang="en-US"/>
          </a:p>
        </p:txBody>
      </p:sp>
      <p:sp>
        <p:nvSpPr>
          <p:cNvPr id="21" name="TextBox 20">
            <a:extLst>
              <a:ext uri="{FF2B5EF4-FFF2-40B4-BE49-F238E27FC236}">
                <a16:creationId xmlns:a16="http://schemas.microsoft.com/office/drawing/2014/main" id="{5D11CC95-1B8F-2540-A446-A51868A8A18D}"/>
              </a:ext>
            </a:extLst>
          </p:cNvPr>
          <p:cNvSpPr txBox="1"/>
          <p:nvPr/>
        </p:nvSpPr>
        <p:spPr>
          <a:xfrm>
            <a:off x="707984" y="545939"/>
            <a:ext cx="3480440" cy="369332"/>
          </a:xfrm>
          <a:prstGeom prst="rect">
            <a:avLst/>
          </a:prstGeom>
          <a:noFill/>
        </p:spPr>
        <p:txBody>
          <a:bodyPr wrap="none" rtlCol="0">
            <a:spAutoFit/>
          </a:bodyPr>
          <a:lstStyle/>
          <a:p>
            <a:r>
              <a:rPr lang="en-US" b="1" dirty="0"/>
              <a:t>HALLMARK_KRAS_SIGNALING_DN</a:t>
            </a:r>
          </a:p>
        </p:txBody>
      </p:sp>
      <p:sp>
        <p:nvSpPr>
          <p:cNvPr id="22" name="TextBox 21">
            <a:extLst>
              <a:ext uri="{FF2B5EF4-FFF2-40B4-BE49-F238E27FC236}">
                <a16:creationId xmlns:a16="http://schemas.microsoft.com/office/drawing/2014/main" id="{2306859A-0C39-8B4C-AB76-6857D9B68B6E}"/>
              </a:ext>
            </a:extLst>
          </p:cNvPr>
          <p:cNvSpPr txBox="1"/>
          <p:nvPr/>
        </p:nvSpPr>
        <p:spPr>
          <a:xfrm>
            <a:off x="1540985" y="5296312"/>
            <a:ext cx="3513013" cy="646331"/>
          </a:xfrm>
          <a:prstGeom prst="rect">
            <a:avLst/>
          </a:prstGeom>
          <a:noFill/>
        </p:spPr>
        <p:txBody>
          <a:bodyPr wrap="none" rtlCol="0">
            <a:spAutoFit/>
          </a:bodyPr>
          <a:lstStyle/>
          <a:p>
            <a:r>
              <a:rPr lang="en-US" dirty="0"/>
              <a:t>Subnetwork: 184 vertices, 93 edges</a:t>
            </a:r>
          </a:p>
          <a:p>
            <a:r>
              <a:rPr lang="en-US" dirty="0"/>
              <a:t>(unconnected vertices omitted)</a:t>
            </a:r>
          </a:p>
        </p:txBody>
      </p:sp>
      <p:sp>
        <p:nvSpPr>
          <p:cNvPr id="23" name="TextBox 22">
            <a:extLst>
              <a:ext uri="{FF2B5EF4-FFF2-40B4-BE49-F238E27FC236}">
                <a16:creationId xmlns:a16="http://schemas.microsoft.com/office/drawing/2014/main" id="{7852FCC3-7FE6-1946-9497-567F2F56FE94}"/>
              </a:ext>
            </a:extLst>
          </p:cNvPr>
          <p:cNvSpPr txBox="1"/>
          <p:nvPr/>
        </p:nvSpPr>
        <p:spPr>
          <a:xfrm>
            <a:off x="7096548" y="5380271"/>
            <a:ext cx="3093091" cy="369332"/>
          </a:xfrm>
          <a:prstGeom prst="rect">
            <a:avLst/>
          </a:prstGeom>
          <a:noFill/>
        </p:spPr>
        <p:txBody>
          <a:bodyPr wrap="none" rtlCol="0">
            <a:spAutoFit/>
          </a:bodyPr>
          <a:lstStyle/>
          <a:p>
            <a:r>
              <a:rPr lang="en-US" dirty="0"/>
              <a:t>1 largest cliques w/ degree = 9 </a:t>
            </a:r>
          </a:p>
        </p:txBody>
      </p:sp>
      <p:pic>
        <p:nvPicPr>
          <p:cNvPr id="25" name="Picture 24">
            <a:extLst>
              <a:ext uri="{FF2B5EF4-FFF2-40B4-BE49-F238E27FC236}">
                <a16:creationId xmlns:a16="http://schemas.microsoft.com/office/drawing/2014/main" id="{C82FED42-ACF1-E149-A58E-9ABD62C56240}"/>
              </a:ext>
            </a:extLst>
          </p:cNvPr>
          <p:cNvPicPr>
            <a:picLocks noChangeAspect="1"/>
          </p:cNvPicPr>
          <p:nvPr/>
        </p:nvPicPr>
        <p:blipFill rotWithShape="1">
          <a:blip r:embed="rId2"/>
          <a:srcRect l="18137" t="13743" r="12061" b="16095"/>
          <a:stretch/>
        </p:blipFill>
        <p:spPr>
          <a:xfrm>
            <a:off x="1622033" y="1622349"/>
            <a:ext cx="3350915" cy="3368197"/>
          </a:xfrm>
          <a:prstGeom prst="rect">
            <a:avLst/>
          </a:prstGeom>
          <a:ln>
            <a:solidFill>
              <a:srgbClr val="FF0000"/>
            </a:solidFill>
          </a:ln>
        </p:spPr>
      </p:pic>
      <p:pic>
        <p:nvPicPr>
          <p:cNvPr id="26" name="Picture 25">
            <a:extLst>
              <a:ext uri="{FF2B5EF4-FFF2-40B4-BE49-F238E27FC236}">
                <a16:creationId xmlns:a16="http://schemas.microsoft.com/office/drawing/2014/main" id="{6896A929-1433-2C4D-AD9B-FA2A9834E5A8}"/>
              </a:ext>
            </a:extLst>
          </p:cNvPr>
          <p:cNvPicPr>
            <a:picLocks noChangeAspect="1"/>
          </p:cNvPicPr>
          <p:nvPr/>
        </p:nvPicPr>
        <p:blipFill rotWithShape="1">
          <a:blip r:embed="rId3"/>
          <a:srcRect l="17168" t="13924" r="10680" b="16455"/>
          <a:stretch/>
        </p:blipFill>
        <p:spPr>
          <a:xfrm>
            <a:off x="6977962" y="1738983"/>
            <a:ext cx="3463729" cy="3342226"/>
          </a:xfrm>
          <a:prstGeom prst="rect">
            <a:avLst/>
          </a:prstGeom>
        </p:spPr>
      </p:pic>
      <p:sp>
        <p:nvSpPr>
          <p:cNvPr id="29" name="Oval 28">
            <a:extLst>
              <a:ext uri="{FF2B5EF4-FFF2-40B4-BE49-F238E27FC236}">
                <a16:creationId xmlns:a16="http://schemas.microsoft.com/office/drawing/2014/main" id="{72B15507-2924-7E46-9E89-F1ACA395E919}"/>
              </a:ext>
            </a:extLst>
          </p:cNvPr>
          <p:cNvSpPr/>
          <p:nvPr/>
        </p:nvSpPr>
        <p:spPr>
          <a:xfrm>
            <a:off x="1905000" y="4082443"/>
            <a:ext cx="665480" cy="59944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1A186A7F-91E5-944A-8512-C6582B140175}"/>
              </a:ext>
            </a:extLst>
          </p:cNvPr>
          <p:cNvSpPr/>
          <p:nvPr/>
        </p:nvSpPr>
        <p:spPr>
          <a:xfrm>
            <a:off x="6977962" y="1760571"/>
            <a:ext cx="3422730" cy="349282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645453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B151A18-5AC3-CB4D-8F3E-B189B8EC7EED}"/>
              </a:ext>
            </a:extLst>
          </p:cNvPr>
          <p:cNvSpPr>
            <a:spLocks noGrp="1"/>
          </p:cNvSpPr>
          <p:nvPr>
            <p:ph type="dt" sz="half" idx="10"/>
          </p:nvPr>
        </p:nvSpPr>
        <p:spPr/>
        <p:txBody>
          <a:bodyPr/>
          <a:lstStyle/>
          <a:p>
            <a:fld id="{A0123CF1-B42A-7D4C-86C7-F52C73D8C266}" type="datetime1">
              <a:rPr lang="en-US" smtClean="0"/>
              <a:t>1/18/19</a:t>
            </a:fld>
            <a:endParaRPr lang="en-US"/>
          </a:p>
        </p:txBody>
      </p:sp>
      <p:sp>
        <p:nvSpPr>
          <p:cNvPr id="5" name="Footer Placeholder 4">
            <a:extLst>
              <a:ext uri="{FF2B5EF4-FFF2-40B4-BE49-F238E27FC236}">
                <a16:creationId xmlns:a16="http://schemas.microsoft.com/office/drawing/2014/main" id="{A195BC73-632F-8849-91C8-C2C0434F1DCE}"/>
              </a:ext>
            </a:extLst>
          </p:cNvPr>
          <p:cNvSpPr>
            <a:spLocks noGrp="1"/>
          </p:cNvSpPr>
          <p:nvPr>
            <p:ph type="ftr" sz="quarter" idx="11"/>
          </p:nvPr>
        </p:nvSpPr>
        <p:spPr/>
        <p:txBody>
          <a:bodyPr/>
          <a:lstStyle/>
          <a:p>
            <a:r>
              <a:rPr lang="en-US"/>
              <a:t>NetBAS</a:t>
            </a:r>
          </a:p>
        </p:txBody>
      </p:sp>
      <p:sp>
        <p:nvSpPr>
          <p:cNvPr id="6" name="Slide Number Placeholder 5">
            <a:extLst>
              <a:ext uri="{FF2B5EF4-FFF2-40B4-BE49-F238E27FC236}">
                <a16:creationId xmlns:a16="http://schemas.microsoft.com/office/drawing/2014/main" id="{6BC08426-765E-924C-A318-AB0477E1B7B9}"/>
              </a:ext>
            </a:extLst>
          </p:cNvPr>
          <p:cNvSpPr>
            <a:spLocks noGrp="1"/>
          </p:cNvSpPr>
          <p:nvPr>
            <p:ph type="sldNum" sz="quarter" idx="12"/>
          </p:nvPr>
        </p:nvSpPr>
        <p:spPr/>
        <p:txBody>
          <a:bodyPr/>
          <a:lstStyle/>
          <a:p>
            <a:fld id="{F9BF2B3A-DBB5-A641-BAA2-04C639B22784}" type="slidenum">
              <a:rPr lang="en-US" smtClean="0"/>
              <a:t>8</a:t>
            </a:fld>
            <a:endParaRPr lang="en-US"/>
          </a:p>
        </p:txBody>
      </p:sp>
      <p:pic>
        <p:nvPicPr>
          <p:cNvPr id="8" name="Picture 7">
            <a:extLst>
              <a:ext uri="{FF2B5EF4-FFF2-40B4-BE49-F238E27FC236}">
                <a16:creationId xmlns:a16="http://schemas.microsoft.com/office/drawing/2014/main" id="{90902A97-7421-264B-8CBA-31FFA3644752}"/>
              </a:ext>
            </a:extLst>
          </p:cNvPr>
          <p:cNvPicPr>
            <a:picLocks noChangeAspect="1"/>
          </p:cNvPicPr>
          <p:nvPr/>
        </p:nvPicPr>
        <p:blipFill rotWithShape="1">
          <a:blip r:embed="rId2"/>
          <a:srcRect l="26356" t="4297"/>
          <a:stretch/>
        </p:blipFill>
        <p:spPr>
          <a:xfrm>
            <a:off x="1574800" y="71120"/>
            <a:ext cx="4208780" cy="6563360"/>
          </a:xfrm>
          <a:prstGeom prst="rect">
            <a:avLst/>
          </a:prstGeom>
        </p:spPr>
      </p:pic>
      <p:pic>
        <p:nvPicPr>
          <p:cNvPr id="10" name="Picture 9">
            <a:extLst>
              <a:ext uri="{FF2B5EF4-FFF2-40B4-BE49-F238E27FC236}">
                <a16:creationId xmlns:a16="http://schemas.microsoft.com/office/drawing/2014/main" id="{C423CF8E-CAFF-FF41-83A1-D8A8AC70DA03}"/>
              </a:ext>
            </a:extLst>
          </p:cNvPr>
          <p:cNvPicPr>
            <a:picLocks noChangeAspect="1"/>
          </p:cNvPicPr>
          <p:nvPr/>
        </p:nvPicPr>
        <p:blipFill rotWithShape="1">
          <a:blip r:embed="rId3"/>
          <a:srcRect l="26356" t="5185"/>
          <a:stretch/>
        </p:blipFill>
        <p:spPr>
          <a:xfrm>
            <a:off x="6959600" y="132080"/>
            <a:ext cx="4208780" cy="6502400"/>
          </a:xfrm>
          <a:prstGeom prst="rect">
            <a:avLst/>
          </a:prstGeom>
        </p:spPr>
      </p:pic>
      <p:pic>
        <p:nvPicPr>
          <p:cNvPr id="11" name="Picture 10">
            <a:extLst>
              <a:ext uri="{FF2B5EF4-FFF2-40B4-BE49-F238E27FC236}">
                <a16:creationId xmlns:a16="http://schemas.microsoft.com/office/drawing/2014/main" id="{8DC04051-3395-7A43-A5C5-AB5A830BFBC3}"/>
              </a:ext>
            </a:extLst>
          </p:cNvPr>
          <p:cNvPicPr>
            <a:picLocks noChangeAspect="1"/>
          </p:cNvPicPr>
          <p:nvPr/>
        </p:nvPicPr>
        <p:blipFill rotWithShape="1">
          <a:blip r:embed="rId4"/>
          <a:srcRect l="18137" t="13743" r="12061" b="16095"/>
          <a:stretch/>
        </p:blipFill>
        <p:spPr>
          <a:xfrm>
            <a:off x="993972" y="132080"/>
            <a:ext cx="1332668" cy="1339541"/>
          </a:xfrm>
          <a:prstGeom prst="rect">
            <a:avLst/>
          </a:prstGeom>
          <a:ln>
            <a:solidFill>
              <a:srgbClr val="FF0000"/>
            </a:solidFill>
          </a:ln>
        </p:spPr>
      </p:pic>
      <p:pic>
        <p:nvPicPr>
          <p:cNvPr id="12" name="Picture 11">
            <a:extLst>
              <a:ext uri="{FF2B5EF4-FFF2-40B4-BE49-F238E27FC236}">
                <a16:creationId xmlns:a16="http://schemas.microsoft.com/office/drawing/2014/main" id="{DC969BE2-C7D3-0A40-A28D-95B8B20B6F8B}"/>
              </a:ext>
            </a:extLst>
          </p:cNvPr>
          <p:cNvPicPr>
            <a:picLocks noChangeAspect="1"/>
          </p:cNvPicPr>
          <p:nvPr/>
        </p:nvPicPr>
        <p:blipFill rotWithShape="1">
          <a:blip r:embed="rId5"/>
          <a:srcRect l="17168" t="13924" r="10680" b="16455"/>
          <a:stretch/>
        </p:blipFill>
        <p:spPr>
          <a:xfrm>
            <a:off x="6520180" y="71120"/>
            <a:ext cx="1542529" cy="1488419"/>
          </a:xfrm>
          <a:prstGeom prst="rect">
            <a:avLst/>
          </a:prstGeom>
        </p:spPr>
      </p:pic>
    </p:spTree>
    <p:extLst>
      <p:ext uri="{BB962C8B-B14F-4D97-AF65-F5344CB8AC3E}">
        <p14:creationId xmlns:p14="http://schemas.microsoft.com/office/powerpoint/2010/main" val="15993505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904DECA-11E9-6840-9274-27E3071E7976}"/>
              </a:ext>
            </a:extLst>
          </p:cNvPr>
          <p:cNvSpPr>
            <a:spLocks noGrp="1"/>
          </p:cNvSpPr>
          <p:nvPr>
            <p:ph type="dt" sz="half" idx="10"/>
          </p:nvPr>
        </p:nvSpPr>
        <p:spPr/>
        <p:txBody>
          <a:bodyPr/>
          <a:lstStyle/>
          <a:p>
            <a:fld id="{A0123CF1-B42A-7D4C-86C7-F52C73D8C266}" type="datetime1">
              <a:rPr lang="en-US" smtClean="0"/>
              <a:t>1/18/19</a:t>
            </a:fld>
            <a:endParaRPr lang="en-US"/>
          </a:p>
        </p:txBody>
      </p:sp>
      <p:sp>
        <p:nvSpPr>
          <p:cNvPr id="5" name="Footer Placeholder 4">
            <a:extLst>
              <a:ext uri="{FF2B5EF4-FFF2-40B4-BE49-F238E27FC236}">
                <a16:creationId xmlns:a16="http://schemas.microsoft.com/office/drawing/2014/main" id="{D0B8A0E7-D527-8848-9F3C-029F8E870041}"/>
              </a:ext>
            </a:extLst>
          </p:cNvPr>
          <p:cNvSpPr>
            <a:spLocks noGrp="1"/>
          </p:cNvSpPr>
          <p:nvPr>
            <p:ph type="ftr" sz="quarter" idx="11"/>
          </p:nvPr>
        </p:nvSpPr>
        <p:spPr/>
        <p:txBody>
          <a:bodyPr/>
          <a:lstStyle/>
          <a:p>
            <a:r>
              <a:rPr lang="en-US"/>
              <a:t>NetBAS</a:t>
            </a:r>
          </a:p>
        </p:txBody>
      </p:sp>
      <p:sp>
        <p:nvSpPr>
          <p:cNvPr id="6" name="Slide Number Placeholder 5">
            <a:extLst>
              <a:ext uri="{FF2B5EF4-FFF2-40B4-BE49-F238E27FC236}">
                <a16:creationId xmlns:a16="http://schemas.microsoft.com/office/drawing/2014/main" id="{9295F0F1-434C-C945-98FF-8D45B3ADE490}"/>
              </a:ext>
            </a:extLst>
          </p:cNvPr>
          <p:cNvSpPr>
            <a:spLocks noGrp="1"/>
          </p:cNvSpPr>
          <p:nvPr>
            <p:ph type="sldNum" sz="quarter" idx="12"/>
          </p:nvPr>
        </p:nvSpPr>
        <p:spPr/>
        <p:txBody>
          <a:bodyPr/>
          <a:lstStyle/>
          <a:p>
            <a:fld id="{F9BF2B3A-DBB5-A641-BAA2-04C639B22784}" type="slidenum">
              <a:rPr lang="en-US" smtClean="0"/>
              <a:t>9</a:t>
            </a:fld>
            <a:endParaRPr lang="en-US"/>
          </a:p>
        </p:txBody>
      </p:sp>
      <p:graphicFrame>
        <p:nvGraphicFramePr>
          <p:cNvPr id="8" name="Table 7">
            <a:extLst>
              <a:ext uri="{FF2B5EF4-FFF2-40B4-BE49-F238E27FC236}">
                <a16:creationId xmlns:a16="http://schemas.microsoft.com/office/drawing/2014/main" id="{145F733E-6836-034A-B366-F9A223E4D9A0}"/>
              </a:ext>
            </a:extLst>
          </p:cNvPr>
          <p:cNvGraphicFramePr>
            <a:graphicFrameLocks noGrp="1"/>
          </p:cNvGraphicFramePr>
          <p:nvPr>
            <p:extLst>
              <p:ext uri="{D42A27DB-BD31-4B8C-83A1-F6EECF244321}">
                <p14:modId xmlns:p14="http://schemas.microsoft.com/office/powerpoint/2010/main" val="1185153628"/>
              </p:ext>
            </p:extLst>
          </p:nvPr>
        </p:nvGraphicFramePr>
        <p:xfrm>
          <a:off x="487680" y="1046480"/>
          <a:ext cx="11460481" cy="5090163"/>
        </p:xfrm>
        <a:graphic>
          <a:graphicData uri="http://schemas.openxmlformats.org/drawingml/2006/table">
            <a:tbl>
              <a:tblPr/>
              <a:tblGrid>
                <a:gridCol w="2283791">
                  <a:extLst>
                    <a:ext uri="{9D8B030D-6E8A-4147-A177-3AD203B41FA5}">
                      <a16:colId xmlns:a16="http://schemas.microsoft.com/office/drawing/2014/main" val="3150565904"/>
                    </a:ext>
                  </a:extLst>
                </a:gridCol>
                <a:gridCol w="479762">
                  <a:extLst>
                    <a:ext uri="{9D8B030D-6E8A-4147-A177-3AD203B41FA5}">
                      <a16:colId xmlns:a16="http://schemas.microsoft.com/office/drawing/2014/main" val="1058114766"/>
                    </a:ext>
                  </a:extLst>
                </a:gridCol>
                <a:gridCol w="568927">
                  <a:extLst>
                    <a:ext uri="{9D8B030D-6E8A-4147-A177-3AD203B41FA5}">
                      <a16:colId xmlns:a16="http://schemas.microsoft.com/office/drawing/2014/main" val="667492720"/>
                    </a:ext>
                  </a:extLst>
                </a:gridCol>
                <a:gridCol w="396240">
                  <a:extLst>
                    <a:ext uri="{9D8B030D-6E8A-4147-A177-3AD203B41FA5}">
                      <a16:colId xmlns:a16="http://schemas.microsoft.com/office/drawing/2014/main" val="2715178637"/>
                    </a:ext>
                  </a:extLst>
                </a:gridCol>
                <a:gridCol w="690880">
                  <a:extLst>
                    <a:ext uri="{9D8B030D-6E8A-4147-A177-3AD203B41FA5}">
                      <a16:colId xmlns:a16="http://schemas.microsoft.com/office/drawing/2014/main" val="1644904975"/>
                    </a:ext>
                  </a:extLst>
                </a:gridCol>
                <a:gridCol w="1066800">
                  <a:extLst>
                    <a:ext uri="{9D8B030D-6E8A-4147-A177-3AD203B41FA5}">
                      <a16:colId xmlns:a16="http://schemas.microsoft.com/office/drawing/2014/main" val="2545849369"/>
                    </a:ext>
                  </a:extLst>
                </a:gridCol>
                <a:gridCol w="1168400">
                  <a:extLst>
                    <a:ext uri="{9D8B030D-6E8A-4147-A177-3AD203B41FA5}">
                      <a16:colId xmlns:a16="http://schemas.microsoft.com/office/drawing/2014/main" val="2186144624"/>
                    </a:ext>
                  </a:extLst>
                </a:gridCol>
                <a:gridCol w="599440">
                  <a:extLst>
                    <a:ext uri="{9D8B030D-6E8A-4147-A177-3AD203B41FA5}">
                      <a16:colId xmlns:a16="http://schemas.microsoft.com/office/drawing/2014/main" val="3657220923"/>
                    </a:ext>
                  </a:extLst>
                </a:gridCol>
                <a:gridCol w="873760">
                  <a:extLst>
                    <a:ext uri="{9D8B030D-6E8A-4147-A177-3AD203B41FA5}">
                      <a16:colId xmlns:a16="http://schemas.microsoft.com/office/drawing/2014/main" val="1608150736"/>
                    </a:ext>
                  </a:extLst>
                </a:gridCol>
                <a:gridCol w="745283">
                  <a:extLst>
                    <a:ext uri="{9D8B030D-6E8A-4147-A177-3AD203B41FA5}">
                      <a16:colId xmlns:a16="http://schemas.microsoft.com/office/drawing/2014/main" val="266888535"/>
                    </a:ext>
                  </a:extLst>
                </a:gridCol>
                <a:gridCol w="636694">
                  <a:extLst>
                    <a:ext uri="{9D8B030D-6E8A-4147-A177-3AD203B41FA5}">
                      <a16:colId xmlns:a16="http://schemas.microsoft.com/office/drawing/2014/main" val="1371441288"/>
                    </a:ext>
                  </a:extLst>
                </a:gridCol>
                <a:gridCol w="697331">
                  <a:extLst>
                    <a:ext uri="{9D8B030D-6E8A-4147-A177-3AD203B41FA5}">
                      <a16:colId xmlns:a16="http://schemas.microsoft.com/office/drawing/2014/main" val="1994711515"/>
                    </a:ext>
                  </a:extLst>
                </a:gridCol>
                <a:gridCol w="1253173">
                  <a:extLst>
                    <a:ext uri="{9D8B030D-6E8A-4147-A177-3AD203B41FA5}">
                      <a16:colId xmlns:a16="http://schemas.microsoft.com/office/drawing/2014/main" val="1793327544"/>
                    </a:ext>
                  </a:extLst>
                </a:gridCol>
              </a:tblGrid>
              <a:tr h="325518">
                <a:tc>
                  <a:txBody>
                    <a:bodyPr/>
                    <a:lstStyle/>
                    <a:p>
                      <a:pPr algn="l" fontAlgn="b"/>
                      <a:r>
                        <a:rPr lang="en-US" sz="1000" b="0" i="0" u="none" strike="noStrike" dirty="0" err="1">
                          <a:solidFill>
                            <a:srgbClr val="000000"/>
                          </a:solidFill>
                          <a:effectLst/>
                          <a:latin typeface="Calibri" panose="020F0502020204030204" pitchFamily="34" charset="0"/>
                        </a:rPr>
                        <a:t>HMK.set.name</a:t>
                      </a:r>
                      <a:endParaRPr lang="en-US" sz="1000" b="0" i="0" u="none" strike="noStrike" dirty="0">
                        <a:solidFill>
                          <a:srgbClr val="000000"/>
                        </a:solidFill>
                        <a:effectLst/>
                        <a:latin typeface="Calibri" panose="020F0502020204030204" pitchFamily="34" charset="0"/>
                      </a:endParaRPr>
                    </a:p>
                  </a:txBody>
                  <a:tcPr marL="6523" marR="6523" marT="6523" marB="0" anchor="b">
                    <a:lnL>
                      <a:noFill/>
                    </a:lnL>
                    <a:lnR>
                      <a:noFill/>
                    </a:lnR>
                    <a:lnT>
                      <a:noFill/>
                    </a:lnT>
                    <a:lnB>
                      <a:noFill/>
                    </a:lnB>
                  </a:tcPr>
                </a:tc>
                <a:tc>
                  <a:txBody>
                    <a:bodyPr/>
                    <a:lstStyle/>
                    <a:p>
                      <a:pPr algn="l" fontAlgn="b"/>
                      <a:r>
                        <a:rPr lang="en-US" sz="1000" b="0" i="0" u="none" strike="noStrike" dirty="0" err="1">
                          <a:solidFill>
                            <a:srgbClr val="000000"/>
                          </a:solidFill>
                          <a:effectLst/>
                          <a:latin typeface="Calibri" panose="020F0502020204030204" pitchFamily="34" charset="0"/>
                        </a:rPr>
                        <a:t>Vertice</a:t>
                      </a:r>
                      <a:r>
                        <a:rPr lang="en-US" sz="1000" b="0" i="0" u="none" strike="noStrike" dirty="0">
                          <a:solidFill>
                            <a:srgbClr val="000000"/>
                          </a:solidFill>
                          <a:effectLst/>
                          <a:latin typeface="Calibri" panose="020F0502020204030204" pitchFamily="34" charset="0"/>
                        </a:rPr>
                        <a:t>#</a:t>
                      </a:r>
                    </a:p>
                  </a:txBody>
                  <a:tcPr marL="6523" marR="6523" marT="6523" marB="0" anchor="b">
                    <a:lnL>
                      <a:noFill/>
                    </a:lnL>
                    <a:lnR>
                      <a:noFill/>
                    </a:lnR>
                    <a:lnT>
                      <a:noFill/>
                    </a:lnT>
                    <a:lnB>
                      <a:noFill/>
                    </a:lnB>
                  </a:tcPr>
                </a:tc>
                <a:tc>
                  <a:txBody>
                    <a:bodyPr/>
                    <a:lstStyle/>
                    <a:p>
                      <a:pPr algn="l" fontAlgn="b"/>
                      <a:r>
                        <a:rPr lang="en-US" sz="1000" b="0" i="0" u="none" strike="noStrike" dirty="0">
                          <a:solidFill>
                            <a:srgbClr val="FF0000"/>
                          </a:solidFill>
                          <a:effectLst/>
                          <a:latin typeface="Calibri" panose="020F0502020204030204" pitchFamily="34" charset="0"/>
                        </a:rPr>
                        <a:t>Edge#</a:t>
                      </a:r>
                    </a:p>
                  </a:txBody>
                  <a:tcPr marL="6523" marR="6523" marT="6523" marB="0" anchor="b">
                    <a:lnL>
                      <a:noFill/>
                    </a:lnL>
                    <a:lnR>
                      <a:noFill/>
                    </a:lnR>
                    <a:lnT>
                      <a:noFill/>
                    </a:lnT>
                    <a:lnB>
                      <a:noFill/>
                    </a:lnB>
                  </a:tcPr>
                </a:tc>
                <a:tc>
                  <a:txBody>
                    <a:bodyPr/>
                    <a:lstStyle/>
                    <a:p>
                      <a:pPr algn="l" fontAlgn="b"/>
                      <a:r>
                        <a:rPr lang="en-US" sz="1000" b="0" i="0" u="none" strike="noStrike" dirty="0" err="1">
                          <a:solidFill>
                            <a:srgbClr val="000000"/>
                          </a:solidFill>
                          <a:effectLst/>
                          <a:latin typeface="Calibri" panose="020F0502020204030204" pitchFamily="34" charset="0"/>
                        </a:rPr>
                        <a:t>MaxD</a:t>
                      </a:r>
                      <a:endParaRPr lang="en-US" sz="1000" b="0" i="0" u="none" strike="noStrike" dirty="0">
                        <a:solidFill>
                          <a:srgbClr val="000000"/>
                        </a:solidFill>
                        <a:effectLst/>
                        <a:latin typeface="Calibri" panose="020F0502020204030204" pitchFamily="34" charset="0"/>
                      </a:endParaRPr>
                    </a:p>
                  </a:txBody>
                  <a:tcPr marL="6523" marR="6523" marT="6523" marB="0" anchor="b">
                    <a:lnL>
                      <a:noFill/>
                    </a:lnL>
                    <a:lnR>
                      <a:noFill/>
                    </a:lnR>
                    <a:lnT>
                      <a:noFill/>
                    </a:lnT>
                    <a:lnB>
                      <a:noFill/>
                    </a:lnB>
                  </a:tcPr>
                </a:tc>
                <a:tc>
                  <a:txBody>
                    <a:bodyPr/>
                    <a:lstStyle/>
                    <a:p>
                      <a:pPr algn="l" fontAlgn="b"/>
                      <a:r>
                        <a:rPr lang="en-US" sz="1000" b="0" i="0" u="none" strike="noStrike" dirty="0" err="1">
                          <a:solidFill>
                            <a:srgbClr val="000000"/>
                          </a:solidFill>
                          <a:effectLst/>
                          <a:latin typeface="Calibri" panose="020F0502020204030204" pitchFamily="34" charset="0"/>
                        </a:rPr>
                        <a:t>MaxD.gene</a:t>
                      </a:r>
                      <a:endParaRPr lang="en-US" sz="1000" b="0" i="0" u="none" strike="noStrike" dirty="0">
                        <a:solidFill>
                          <a:srgbClr val="000000"/>
                        </a:solidFill>
                        <a:effectLst/>
                        <a:latin typeface="Calibri" panose="020F0502020204030204" pitchFamily="34" charset="0"/>
                      </a:endParaRPr>
                    </a:p>
                  </a:txBody>
                  <a:tcPr marL="6523" marR="6523" marT="6523" marB="0" anchor="b">
                    <a:lnL>
                      <a:noFill/>
                    </a:lnL>
                    <a:lnR>
                      <a:noFill/>
                    </a:lnR>
                    <a:lnT>
                      <a:noFill/>
                    </a:lnT>
                    <a:lnB>
                      <a:noFill/>
                    </a:lnB>
                  </a:tcPr>
                </a:tc>
                <a:tc>
                  <a:txBody>
                    <a:bodyPr/>
                    <a:lstStyle/>
                    <a:p>
                      <a:pPr algn="l" fontAlgn="b"/>
                      <a:r>
                        <a:rPr lang="en-US" sz="1000" b="0" i="0" u="none" strike="noStrike" dirty="0" err="1">
                          <a:solidFill>
                            <a:srgbClr val="FF0000"/>
                          </a:solidFill>
                          <a:effectLst/>
                          <a:latin typeface="Calibri" panose="020F0502020204030204" pitchFamily="34" charset="0"/>
                        </a:rPr>
                        <a:t>Clust.Coeff.Global</a:t>
                      </a:r>
                      <a:endParaRPr lang="en-US" sz="1000" b="0" i="0" u="none" strike="noStrike" dirty="0">
                        <a:solidFill>
                          <a:srgbClr val="FF0000"/>
                        </a:solidFill>
                        <a:effectLst/>
                        <a:latin typeface="Calibri" panose="020F0502020204030204" pitchFamily="34" charset="0"/>
                      </a:endParaRPr>
                    </a:p>
                  </a:txBody>
                  <a:tcPr marL="6523" marR="6523" marT="6523" marB="0" anchor="b">
                    <a:lnL>
                      <a:noFill/>
                    </a:lnL>
                    <a:lnR>
                      <a:noFill/>
                    </a:lnR>
                    <a:lnT>
                      <a:noFill/>
                    </a:lnT>
                    <a:lnB>
                      <a:noFill/>
                    </a:lnB>
                  </a:tcPr>
                </a:tc>
                <a:tc>
                  <a:txBody>
                    <a:bodyPr/>
                    <a:lstStyle/>
                    <a:p>
                      <a:pPr algn="l" fontAlgn="b"/>
                      <a:r>
                        <a:rPr lang="en-US" sz="1000" b="0" i="0" u="none" strike="noStrike">
                          <a:solidFill>
                            <a:srgbClr val="000000"/>
                          </a:solidFill>
                          <a:effectLst/>
                          <a:latin typeface="Calibri" panose="020F0502020204030204" pitchFamily="34" charset="0"/>
                        </a:rPr>
                        <a:t>Clust.Coeff.Average</a:t>
                      </a:r>
                    </a:p>
                  </a:txBody>
                  <a:tcPr marL="6523" marR="6523" marT="6523" marB="0" anchor="b">
                    <a:lnL>
                      <a:noFill/>
                    </a:lnL>
                    <a:lnR>
                      <a:noFill/>
                    </a:lnR>
                    <a:lnT>
                      <a:noFill/>
                    </a:lnT>
                    <a:lnB>
                      <a:noFill/>
                    </a:lnB>
                  </a:tcPr>
                </a:tc>
                <a:tc>
                  <a:txBody>
                    <a:bodyPr/>
                    <a:lstStyle/>
                    <a:p>
                      <a:pPr algn="l" fontAlgn="b"/>
                      <a:r>
                        <a:rPr lang="en-US" sz="1000" b="0" i="0" u="none" strike="noStrike">
                          <a:solidFill>
                            <a:srgbClr val="000000"/>
                          </a:solidFill>
                          <a:effectLst/>
                          <a:latin typeface="Calibri" panose="020F0502020204030204" pitchFamily="34" charset="0"/>
                        </a:rPr>
                        <a:t>Diameter</a:t>
                      </a:r>
                    </a:p>
                  </a:txBody>
                  <a:tcPr marL="6523" marR="6523" marT="6523" marB="0" anchor="b">
                    <a:lnL>
                      <a:noFill/>
                    </a:lnL>
                    <a:lnR>
                      <a:noFill/>
                    </a:lnR>
                    <a:lnT>
                      <a:noFill/>
                    </a:lnT>
                    <a:lnB>
                      <a:noFill/>
                    </a:lnB>
                  </a:tcPr>
                </a:tc>
                <a:tc>
                  <a:txBody>
                    <a:bodyPr/>
                    <a:lstStyle/>
                    <a:p>
                      <a:pPr algn="l" fontAlgn="b"/>
                      <a:r>
                        <a:rPr lang="en-US" sz="1000" b="0" i="0" u="none" strike="noStrike" dirty="0" err="1">
                          <a:solidFill>
                            <a:srgbClr val="000000"/>
                          </a:solidFill>
                          <a:effectLst/>
                          <a:latin typeface="Calibri" panose="020F0502020204030204" pitchFamily="34" charset="0"/>
                        </a:rPr>
                        <a:t>Mean.Distance</a:t>
                      </a:r>
                      <a:endParaRPr lang="en-US" sz="1000" b="0" i="0" u="none" strike="noStrike" dirty="0">
                        <a:solidFill>
                          <a:srgbClr val="000000"/>
                        </a:solidFill>
                        <a:effectLst/>
                        <a:latin typeface="Calibri" panose="020F0502020204030204" pitchFamily="34" charset="0"/>
                      </a:endParaRPr>
                    </a:p>
                  </a:txBody>
                  <a:tcPr marL="6523" marR="6523" marT="6523" marB="0" anchor="b">
                    <a:lnL>
                      <a:noFill/>
                    </a:lnL>
                    <a:lnR>
                      <a:noFill/>
                    </a:lnR>
                    <a:lnT>
                      <a:noFill/>
                    </a:lnT>
                    <a:lnB>
                      <a:noFill/>
                    </a:lnB>
                  </a:tcPr>
                </a:tc>
                <a:tc>
                  <a:txBody>
                    <a:bodyPr/>
                    <a:lstStyle/>
                    <a:p>
                      <a:pPr algn="l" fontAlgn="b"/>
                      <a:r>
                        <a:rPr lang="en-US" sz="1000" b="0" i="0" u="none" strike="noStrike">
                          <a:solidFill>
                            <a:srgbClr val="000000"/>
                          </a:solidFill>
                          <a:effectLst/>
                          <a:latin typeface="Calibri" panose="020F0502020204030204" pitchFamily="34" charset="0"/>
                        </a:rPr>
                        <a:t>Max.Cliq.num</a:t>
                      </a:r>
                    </a:p>
                  </a:txBody>
                  <a:tcPr marL="6523" marR="6523" marT="6523" marB="0" anchor="b">
                    <a:lnL>
                      <a:noFill/>
                    </a:lnL>
                    <a:lnR>
                      <a:noFill/>
                    </a:lnR>
                    <a:lnT>
                      <a:noFill/>
                    </a:lnT>
                    <a:lnB>
                      <a:noFill/>
                    </a:lnB>
                  </a:tcPr>
                </a:tc>
                <a:tc>
                  <a:txBody>
                    <a:bodyPr/>
                    <a:lstStyle/>
                    <a:p>
                      <a:pPr algn="l" fontAlgn="b"/>
                      <a:r>
                        <a:rPr lang="en-US" sz="1000" b="0" i="0" u="none" strike="noStrike" dirty="0" err="1">
                          <a:solidFill>
                            <a:srgbClr val="FF0000"/>
                          </a:solidFill>
                          <a:effectLst/>
                          <a:latin typeface="Calibri" panose="020F0502020204030204" pitchFamily="34" charset="0"/>
                        </a:rPr>
                        <a:t>Max.Cliq.D</a:t>
                      </a:r>
                      <a:endParaRPr lang="en-US" sz="1000" b="0" i="0" u="none" strike="noStrike" dirty="0">
                        <a:solidFill>
                          <a:srgbClr val="FF0000"/>
                        </a:solidFill>
                        <a:effectLst/>
                        <a:latin typeface="Calibri" panose="020F0502020204030204" pitchFamily="34" charset="0"/>
                      </a:endParaRPr>
                    </a:p>
                  </a:txBody>
                  <a:tcPr marL="6523" marR="6523" marT="6523" marB="0" anchor="b">
                    <a:lnL>
                      <a:noFill/>
                    </a:lnL>
                    <a:lnR>
                      <a:noFill/>
                    </a:lnR>
                    <a:lnT>
                      <a:noFill/>
                    </a:lnT>
                    <a:lnB>
                      <a:noFill/>
                    </a:lnB>
                  </a:tcPr>
                </a:tc>
                <a:tc>
                  <a:txBody>
                    <a:bodyPr/>
                    <a:lstStyle/>
                    <a:p>
                      <a:pPr algn="l" fontAlgn="b"/>
                      <a:r>
                        <a:rPr lang="en-US" sz="1000" b="1" i="0" u="none" strike="noStrike" dirty="0" err="1">
                          <a:solidFill>
                            <a:srgbClr val="00B050"/>
                          </a:solidFill>
                          <a:effectLst/>
                          <a:latin typeface="Calibri" panose="020F0502020204030204" pitchFamily="34" charset="0"/>
                        </a:rPr>
                        <a:t>KEGG.z.max</a:t>
                      </a:r>
                      <a:endParaRPr lang="en-US" sz="1000" b="1" i="0" u="none" strike="noStrike" dirty="0">
                        <a:solidFill>
                          <a:srgbClr val="00B050"/>
                        </a:solidFill>
                        <a:effectLst/>
                        <a:latin typeface="Calibri" panose="020F0502020204030204" pitchFamily="34" charset="0"/>
                      </a:endParaRPr>
                    </a:p>
                  </a:txBody>
                  <a:tcPr marL="6523" marR="6523" marT="6523" marB="0" anchor="b">
                    <a:lnL>
                      <a:noFill/>
                    </a:lnL>
                    <a:lnR>
                      <a:noFill/>
                    </a:lnR>
                    <a:lnT>
                      <a:noFill/>
                    </a:lnT>
                    <a:lnB>
                      <a:noFill/>
                    </a:lnB>
                  </a:tcPr>
                </a:tc>
                <a:tc>
                  <a:txBody>
                    <a:bodyPr/>
                    <a:lstStyle/>
                    <a:p>
                      <a:pPr algn="l" fontAlgn="b"/>
                      <a:r>
                        <a:rPr lang="en-US" sz="1000" b="1" i="0" u="none" strike="noStrike" dirty="0" err="1">
                          <a:solidFill>
                            <a:srgbClr val="00B050"/>
                          </a:solidFill>
                          <a:effectLst/>
                          <a:latin typeface="Calibri" panose="020F0502020204030204" pitchFamily="34" charset="0"/>
                        </a:rPr>
                        <a:t>KEGG.z.mean</a:t>
                      </a:r>
                      <a:endParaRPr lang="en-US" sz="1000" b="1" i="0" u="none" strike="noStrike" dirty="0">
                        <a:solidFill>
                          <a:srgbClr val="00B050"/>
                        </a:solidFill>
                        <a:effectLst/>
                        <a:latin typeface="Calibri" panose="020F0502020204030204" pitchFamily="34" charset="0"/>
                      </a:endParaRPr>
                    </a:p>
                  </a:txBody>
                  <a:tcPr marL="6523" marR="6523" marT="6523" marB="0" anchor="b">
                    <a:lnL>
                      <a:noFill/>
                    </a:lnL>
                    <a:lnR>
                      <a:noFill/>
                    </a:lnR>
                    <a:lnT>
                      <a:noFill/>
                    </a:lnT>
                    <a:lnB>
                      <a:noFill/>
                    </a:lnB>
                  </a:tcPr>
                </a:tc>
                <a:extLst>
                  <a:ext uri="{0D108BD9-81ED-4DB2-BD59-A6C34878D82A}">
                    <a16:rowId xmlns:a16="http://schemas.microsoft.com/office/drawing/2014/main" val="1988857135"/>
                  </a:ext>
                </a:extLst>
              </a:tr>
              <a:tr h="354864">
                <a:tc>
                  <a:txBody>
                    <a:bodyPr/>
                    <a:lstStyle/>
                    <a:p>
                      <a:pPr algn="l" fontAlgn="b"/>
                      <a:r>
                        <a:rPr lang="en-US" sz="1000" b="0" i="0" u="none" strike="noStrike">
                          <a:solidFill>
                            <a:srgbClr val="000000"/>
                          </a:solidFill>
                          <a:effectLst/>
                          <a:latin typeface="Calibri" panose="020F0502020204030204" pitchFamily="34" charset="0"/>
                        </a:rPr>
                        <a:t>HALLMARK_ADIPOGENESIS</a:t>
                      </a:r>
                    </a:p>
                  </a:txBody>
                  <a:tcPr marL="6523" marR="6523" marT="6523" marB="0" anchor="b">
                    <a:lnL>
                      <a:noFill/>
                    </a:lnL>
                    <a:lnR>
                      <a:noFill/>
                    </a:lnR>
                    <a:lnT>
                      <a:noFill/>
                    </a:lnT>
                    <a:lnB>
                      <a:noFill/>
                    </a:lnB>
                  </a:tcPr>
                </a:tc>
                <a:tc>
                  <a:txBody>
                    <a:bodyPr/>
                    <a:lstStyle/>
                    <a:p>
                      <a:pPr algn="l" fontAlgn="b"/>
                      <a:r>
                        <a:rPr lang="en-US" sz="1000" b="0" i="0" u="none" strike="noStrike" dirty="0">
                          <a:solidFill>
                            <a:srgbClr val="000000"/>
                          </a:solidFill>
                          <a:effectLst/>
                          <a:latin typeface="Calibri" panose="020F0502020204030204" pitchFamily="34" charset="0"/>
                        </a:rPr>
                        <a:t>171</a:t>
                      </a:r>
                    </a:p>
                  </a:txBody>
                  <a:tcPr marL="6523" marR="6523" marT="6523" marB="0" anchor="b">
                    <a:lnL>
                      <a:noFill/>
                    </a:lnL>
                    <a:lnR>
                      <a:noFill/>
                    </a:lnR>
                    <a:lnT>
                      <a:noFill/>
                    </a:lnT>
                    <a:lnB>
                      <a:noFill/>
                    </a:lnB>
                  </a:tcPr>
                </a:tc>
                <a:tc>
                  <a:txBody>
                    <a:bodyPr/>
                    <a:lstStyle/>
                    <a:p>
                      <a:pPr algn="l" fontAlgn="b"/>
                      <a:r>
                        <a:rPr lang="en-US" sz="1000" b="0" i="0" u="none" strike="noStrike" dirty="0">
                          <a:solidFill>
                            <a:srgbClr val="FF0000"/>
                          </a:solidFill>
                          <a:effectLst/>
                          <a:latin typeface="Calibri" panose="020F0502020204030204" pitchFamily="34" charset="0"/>
                        </a:rPr>
                        <a:t>445</a:t>
                      </a:r>
                    </a:p>
                  </a:txBody>
                  <a:tcPr marL="6523" marR="6523" marT="6523" marB="0" anchor="b">
                    <a:lnL>
                      <a:noFill/>
                    </a:lnL>
                    <a:lnR>
                      <a:noFill/>
                    </a:lnR>
                    <a:lnT>
                      <a:noFill/>
                    </a:lnT>
                    <a:lnB>
                      <a:noFill/>
                    </a:lnB>
                  </a:tcPr>
                </a:tc>
                <a:tc>
                  <a:txBody>
                    <a:bodyPr/>
                    <a:lstStyle/>
                    <a:p>
                      <a:pPr algn="l" fontAlgn="b"/>
                      <a:r>
                        <a:rPr lang="en-US" sz="1000" b="0" i="0" u="none" strike="noStrike" dirty="0">
                          <a:solidFill>
                            <a:srgbClr val="000000"/>
                          </a:solidFill>
                          <a:effectLst/>
                          <a:latin typeface="Calibri" panose="020F0502020204030204" pitchFamily="34" charset="0"/>
                        </a:rPr>
                        <a:t>159</a:t>
                      </a:r>
                    </a:p>
                  </a:txBody>
                  <a:tcPr marL="6523" marR="6523" marT="6523" marB="0" anchor="b">
                    <a:lnL>
                      <a:noFill/>
                    </a:lnL>
                    <a:lnR>
                      <a:noFill/>
                    </a:lnR>
                    <a:lnT>
                      <a:noFill/>
                    </a:lnT>
                    <a:lnB>
                      <a:noFill/>
                    </a:lnB>
                  </a:tcPr>
                </a:tc>
                <a:tc>
                  <a:txBody>
                    <a:bodyPr/>
                    <a:lstStyle/>
                    <a:p>
                      <a:pPr algn="l" fontAlgn="b"/>
                      <a:r>
                        <a:rPr lang="en-US" sz="1000" b="0" i="0" u="none" strike="noStrike" dirty="0">
                          <a:solidFill>
                            <a:srgbClr val="000000"/>
                          </a:solidFill>
                          <a:effectLst/>
                          <a:latin typeface="Calibri" panose="020F0502020204030204" pitchFamily="34" charset="0"/>
                        </a:rPr>
                        <a:t>UBC</a:t>
                      </a:r>
                    </a:p>
                  </a:txBody>
                  <a:tcPr marL="6523" marR="6523" marT="6523" marB="0" anchor="b">
                    <a:lnL>
                      <a:noFill/>
                    </a:lnL>
                    <a:lnR>
                      <a:noFill/>
                    </a:lnR>
                    <a:lnT>
                      <a:noFill/>
                    </a:lnT>
                    <a:lnB>
                      <a:noFill/>
                    </a:lnB>
                  </a:tcPr>
                </a:tc>
                <a:tc>
                  <a:txBody>
                    <a:bodyPr/>
                    <a:lstStyle/>
                    <a:p>
                      <a:pPr algn="l" fontAlgn="b"/>
                      <a:r>
                        <a:rPr lang="en-US" sz="1000" b="0" i="0" u="none" strike="noStrike">
                          <a:solidFill>
                            <a:srgbClr val="FF0000"/>
                          </a:solidFill>
                          <a:effectLst/>
                          <a:latin typeface="Calibri" panose="020F0502020204030204" pitchFamily="34" charset="0"/>
                        </a:rPr>
                        <a:t>0.123372949</a:t>
                      </a:r>
                    </a:p>
                  </a:txBody>
                  <a:tcPr marL="6523" marR="6523" marT="6523" marB="0" anchor="b">
                    <a:lnL>
                      <a:noFill/>
                    </a:lnL>
                    <a:lnR>
                      <a:noFill/>
                    </a:lnR>
                    <a:lnT>
                      <a:noFill/>
                    </a:lnT>
                    <a:lnB>
                      <a:noFill/>
                    </a:lnB>
                  </a:tcPr>
                </a:tc>
                <a:tc>
                  <a:txBody>
                    <a:bodyPr/>
                    <a:lstStyle/>
                    <a:p>
                      <a:pPr algn="l" fontAlgn="b"/>
                      <a:r>
                        <a:rPr lang="en-US" sz="1000" b="0" i="0" u="none" strike="noStrike">
                          <a:solidFill>
                            <a:srgbClr val="000000"/>
                          </a:solidFill>
                          <a:effectLst/>
                          <a:latin typeface="Calibri" panose="020F0502020204030204" pitchFamily="34" charset="0"/>
                        </a:rPr>
                        <a:t>0.598413588</a:t>
                      </a:r>
                    </a:p>
                  </a:txBody>
                  <a:tcPr marL="6523" marR="6523" marT="6523" marB="0" anchor="b">
                    <a:lnL>
                      <a:noFill/>
                    </a:lnL>
                    <a:lnR>
                      <a:noFill/>
                    </a:lnR>
                    <a:lnT>
                      <a:noFill/>
                    </a:lnT>
                    <a:lnB>
                      <a:noFill/>
                    </a:lnB>
                  </a:tcPr>
                </a:tc>
                <a:tc>
                  <a:txBody>
                    <a:bodyPr/>
                    <a:lstStyle/>
                    <a:p>
                      <a:pPr algn="l" fontAlgn="b"/>
                      <a:r>
                        <a:rPr lang="en-US" sz="1000" b="0" i="0" u="none" strike="noStrike" dirty="0">
                          <a:solidFill>
                            <a:srgbClr val="000000"/>
                          </a:solidFill>
                          <a:effectLst/>
                          <a:latin typeface="Calibri" panose="020F0502020204030204" pitchFamily="34" charset="0"/>
                        </a:rPr>
                        <a:t>5</a:t>
                      </a:r>
                    </a:p>
                  </a:txBody>
                  <a:tcPr marL="6523" marR="6523" marT="6523" marB="0" anchor="b">
                    <a:lnL>
                      <a:noFill/>
                    </a:lnL>
                    <a:lnR>
                      <a:noFill/>
                    </a:lnR>
                    <a:lnT>
                      <a:noFill/>
                    </a:lnT>
                    <a:lnB>
                      <a:noFill/>
                    </a:lnB>
                  </a:tcPr>
                </a:tc>
                <a:tc>
                  <a:txBody>
                    <a:bodyPr/>
                    <a:lstStyle/>
                    <a:p>
                      <a:pPr algn="l" fontAlgn="b"/>
                      <a:r>
                        <a:rPr lang="en-US" sz="1000" b="0" i="0" u="none" strike="noStrike" dirty="0">
                          <a:solidFill>
                            <a:srgbClr val="000000"/>
                          </a:solidFill>
                          <a:effectLst/>
                          <a:latin typeface="Calibri" panose="020F0502020204030204" pitchFamily="34" charset="0"/>
                        </a:rPr>
                        <a:t>2.101823185</a:t>
                      </a:r>
                    </a:p>
                  </a:txBody>
                  <a:tcPr marL="6523" marR="6523" marT="6523" marB="0" anchor="b">
                    <a:lnL>
                      <a:noFill/>
                    </a:lnL>
                    <a:lnR>
                      <a:noFill/>
                    </a:lnR>
                    <a:lnT>
                      <a:noFill/>
                    </a:lnT>
                    <a:lnB>
                      <a:noFill/>
                    </a:lnB>
                  </a:tcPr>
                </a:tc>
                <a:tc>
                  <a:txBody>
                    <a:bodyPr/>
                    <a:lstStyle/>
                    <a:p>
                      <a:pPr algn="l" fontAlgn="b"/>
                      <a:r>
                        <a:rPr lang="en-US" sz="1000" b="0" i="0" u="none" strike="noStrike">
                          <a:solidFill>
                            <a:srgbClr val="000000"/>
                          </a:solidFill>
                          <a:effectLst/>
                          <a:latin typeface="Calibri" panose="020F0502020204030204" pitchFamily="34" charset="0"/>
                        </a:rPr>
                        <a:t>5</a:t>
                      </a:r>
                    </a:p>
                  </a:txBody>
                  <a:tcPr marL="6523" marR="6523" marT="6523" marB="0" anchor="b">
                    <a:lnL>
                      <a:noFill/>
                    </a:lnL>
                    <a:lnR>
                      <a:noFill/>
                    </a:lnR>
                    <a:lnT>
                      <a:noFill/>
                    </a:lnT>
                    <a:lnB>
                      <a:noFill/>
                    </a:lnB>
                  </a:tcPr>
                </a:tc>
                <a:tc>
                  <a:txBody>
                    <a:bodyPr/>
                    <a:lstStyle/>
                    <a:p>
                      <a:pPr algn="l" fontAlgn="b"/>
                      <a:r>
                        <a:rPr lang="en-US" sz="1000" b="0" i="0" u="none" strike="noStrike" dirty="0">
                          <a:solidFill>
                            <a:srgbClr val="FF0000"/>
                          </a:solidFill>
                          <a:effectLst/>
                          <a:latin typeface="Calibri" panose="020F0502020204030204" pitchFamily="34" charset="0"/>
                        </a:rPr>
                        <a:t>10</a:t>
                      </a:r>
                    </a:p>
                  </a:txBody>
                  <a:tcPr marL="6523" marR="6523" marT="6523" marB="0" anchor="b">
                    <a:lnL>
                      <a:noFill/>
                    </a:lnL>
                    <a:lnR>
                      <a:noFill/>
                    </a:lnR>
                    <a:lnT>
                      <a:noFill/>
                    </a:lnT>
                    <a:lnB>
                      <a:noFill/>
                    </a:lnB>
                  </a:tcPr>
                </a:tc>
                <a:tc>
                  <a:txBody>
                    <a:bodyPr/>
                    <a:lstStyle/>
                    <a:p>
                      <a:pPr algn="l" fontAlgn="b"/>
                      <a:r>
                        <a:rPr lang="en-US" sz="1000" b="1" i="0" u="none" strike="noStrike" dirty="0">
                          <a:solidFill>
                            <a:srgbClr val="00B050"/>
                          </a:solidFill>
                          <a:effectLst/>
                          <a:latin typeface="Calibri" panose="020F0502020204030204" pitchFamily="34" charset="0"/>
                        </a:rPr>
                        <a:t>23.029</a:t>
                      </a:r>
                    </a:p>
                  </a:txBody>
                  <a:tcPr marL="6523" marR="6523" marT="6523" marB="0" anchor="b">
                    <a:lnL>
                      <a:noFill/>
                    </a:lnL>
                    <a:lnR>
                      <a:noFill/>
                    </a:lnR>
                    <a:lnT>
                      <a:noFill/>
                    </a:lnT>
                    <a:lnB>
                      <a:noFill/>
                    </a:lnB>
                  </a:tcPr>
                </a:tc>
                <a:tc>
                  <a:txBody>
                    <a:bodyPr/>
                    <a:lstStyle/>
                    <a:p>
                      <a:pPr algn="l" fontAlgn="b"/>
                      <a:r>
                        <a:rPr lang="en-US" sz="1000" b="1" i="0" u="none" strike="noStrike" dirty="0">
                          <a:solidFill>
                            <a:srgbClr val="00B050"/>
                          </a:solidFill>
                          <a:effectLst/>
                          <a:latin typeface="Calibri" panose="020F0502020204030204" pitchFamily="34" charset="0"/>
                        </a:rPr>
                        <a:t>16.8702</a:t>
                      </a:r>
                    </a:p>
                  </a:txBody>
                  <a:tcPr marL="6523" marR="6523" marT="6523" marB="0" anchor="b">
                    <a:lnL>
                      <a:noFill/>
                    </a:lnL>
                    <a:lnR>
                      <a:noFill/>
                    </a:lnR>
                    <a:lnT>
                      <a:noFill/>
                    </a:lnT>
                    <a:lnB>
                      <a:noFill/>
                    </a:lnB>
                  </a:tcPr>
                </a:tc>
                <a:extLst>
                  <a:ext uri="{0D108BD9-81ED-4DB2-BD59-A6C34878D82A}">
                    <a16:rowId xmlns:a16="http://schemas.microsoft.com/office/drawing/2014/main" val="1183322339"/>
                  </a:ext>
                </a:extLst>
              </a:tr>
              <a:tr h="528579">
                <a:tc>
                  <a:txBody>
                    <a:bodyPr/>
                    <a:lstStyle/>
                    <a:p>
                      <a:pPr algn="l" fontAlgn="b"/>
                      <a:r>
                        <a:rPr lang="en-US" sz="1000" b="0" i="0" u="none" strike="noStrike">
                          <a:solidFill>
                            <a:srgbClr val="000000"/>
                          </a:solidFill>
                          <a:effectLst/>
                          <a:latin typeface="Calibri" panose="020F0502020204030204" pitchFamily="34" charset="0"/>
                        </a:rPr>
                        <a:t>HALLMARK_ALLOGRAFT_REJECTION</a:t>
                      </a:r>
                    </a:p>
                  </a:txBody>
                  <a:tcPr marL="6523" marR="6523" marT="6523" marB="0" anchor="b">
                    <a:lnL>
                      <a:noFill/>
                    </a:lnL>
                    <a:lnR>
                      <a:noFill/>
                    </a:lnR>
                    <a:lnT>
                      <a:noFill/>
                    </a:lnT>
                    <a:lnB>
                      <a:noFill/>
                    </a:lnB>
                  </a:tcPr>
                </a:tc>
                <a:tc>
                  <a:txBody>
                    <a:bodyPr/>
                    <a:lstStyle/>
                    <a:p>
                      <a:pPr algn="l" fontAlgn="b"/>
                      <a:r>
                        <a:rPr lang="en-US" sz="1000" b="0" i="0" u="none" strike="noStrike">
                          <a:solidFill>
                            <a:srgbClr val="000000"/>
                          </a:solidFill>
                          <a:effectLst/>
                          <a:latin typeface="Calibri" panose="020F0502020204030204" pitchFamily="34" charset="0"/>
                        </a:rPr>
                        <a:t>174</a:t>
                      </a:r>
                    </a:p>
                  </a:txBody>
                  <a:tcPr marL="6523" marR="6523" marT="6523" marB="0" anchor="b">
                    <a:lnL>
                      <a:noFill/>
                    </a:lnL>
                    <a:lnR>
                      <a:noFill/>
                    </a:lnR>
                    <a:lnT>
                      <a:noFill/>
                    </a:lnT>
                    <a:lnB>
                      <a:noFill/>
                    </a:lnB>
                  </a:tcPr>
                </a:tc>
                <a:tc>
                  <a:txBody>
                    <a:bodyPr/>
                    <a:lstStyle/>
                    <a:p>
                      <a:pPr algn="l" fontAlgn="b"/>
                      <a:r>
                        <a:rPr lang="en-US" sz="1000" b="0" i="0" u="none" strike="noStrike">
                          <a:solidFill>
                            <a:srgbClr val="FF0000"/>
                          </a:solidFill>
                          <a:effectLst/>
                          <a:latin typeface="Calibri" panose="020F0502020204030204" pitchFamily="34" charset="0"/>
                        </a:rPr>
                        <a:t>616</a:t>
                      </a:r>
                    </a:p>
                  </a:txBody>
                  <a:tcPr marL="6523" marR="6523" marT="6523" marB="0" anchor="b">
                    <a:lnL>
                      <a:noFill/>
                    </a:lnL>
                    <a:lnR>
                      <a:noFill/>
                    </a:lnR>
                    <a:lnT>
                      <a:noFill/>
                    </a:lnT>
                    <a:lnB>
                      <a:noFill/>
                    </a:lnB>
                  </a:tcPr>
                </a:tc>
                <a:tc>
                  <a:txBody>
                    <a:bodyPr/>
                    <a:lstStyle/>
                    <a:p>
                      <a:pPr algn="l" fontAlgn="b"/>
                      <a:r>
                        <a:rPr lang="en-US" sz="1000" b="0" i="0" u="none" strike="noStrike">
                          <a:solidFill>
                            <a:srgbClr val="000000"/>
                          </a:solidFill>
                          <a:effectLst/>
                          <a:latin typeface="Calibri" panose="020F0502020204030204" pitchFamily="34" charset="0"/>
                        </a:rPr>
                        <a:t>40</a:t>
                      </a:r>
                    </a:p>
                  </a:txBody>
                  <a:tcPr marL="6523" marR="6523" marT="6523" marB="0" anchor="b">
                    <a:lnL>
                      <a:noFill/>
                    </a:lnL>
                    <a:lnR>
                      <a:noFill/>
                    </a:lnR>
                    <a:lnT>
                      <a:noFill/>
                    </a:lnT>
                    <a:lnB>
                      <a:noFill/>
                    </a:lnB>
                  </a:tcPr>
                </a:tc>
                <a:tc>
                  <a:txBody>
                    <a:bodyPr/>
                    <a:lstStyle/>
                    <a:p>
                      <a:pPr algn="l" fontAlgn="b"/>
                      <a:r>
                        <a:rPr lang="en-US" sz="1000" b="0" i="0" u="none" strike="noStrike">
                          <a:solidFill>
                            <a:srgbClr val="000000"/>
                          </a:solidFill>
                          <a:effectLst/>
                          <a:latin typeface="Calibri" panose="020F0502020204030204" pitchFamily="34" charset="0"/>
                        </a:rPr>
                        <a:t>LCK</a:t>
                      </a:r>
                    </a:p>
                  </a:txBody>
                  <a:tcPr marL="6523" marR="6523" marT="6523" marB="0" anchor="b">
                    <a:lnL>
                      <a:noFill/>
                    </a:lnL>
                    <a:lnR>
                      <a:noFill/>
                    </a:lnR>
                    <a:lnT>
                      <a:noFill/>
                    </a:lnT>
                    <a:lnB>
                      <a:noFill/>
                    </a:lnB>
                  </a:tcPr>
                </a:tc>
                <a:tc>
                  <a:txBody>
                    <a:bodyPr/>
                    <a:lstStyle/>
                    <a:p>
                      <a:pPr algn="l" fontAlgn="b"/>
                      <a:r>
                        <a:rPr lang="en-US" sz="1000" b="0" i="0" u="none" strike="noStrike" dirty="0">
                          <a:solidFill>
                            <a:srgbClr val="FF0000"/>
                          </a:solidFill>
                          <a:effectLst/>
                          <a:latin typeface="Calibri" panose="020F0502020204030204" pitchFamily="34" charset="0"/>
                        </a:rPr>
                        <a:t>0.398335153</a:t>
                      </a:r>
                    </a:p>
                  </a:txBody>
                  <a:tcPr marL="6523" marR="6523" marT="6523" marB="0" anchor="b">
                    <a:lnL>
                      <a:noFill/>
                    </a:lnL>
                    <a:lnR>
                      <a:noFill/>
                    </a:lnR>
                    <a:lnT>
                      <a:noFill/>
                    </a:lnT>
                    <a:lnB>
                      <a:noFill/>
                    </a:lnB>
                  </a:tcPr>
                </a:tc>
                <a:tc>
                  <a:txBody>
                    <a:bodyPr/>
                    <a:lstStyle/>
                    <a:p>
                      <a:pPr algn="l" fontAlgn="b"/>
                      <a:r>
                        <a:rPr lang="en-US" sz="1000" b="0" i="0" u="none" strike="noStrike">
                          <a:solidFill>
                            <a:srgbClr val="000000"/>
                          </a:solidFill>
                          <a:effectLst/>
                          <a:latin typeface="Calibri" panose="020F0502020204030204" pitchFamily="34" charset="0"/>
                        </a:rPr>
                        <a:t>0.531477754</a:t>
                      </a:r>
                    </a:p>
                  </a:txBody>
                  <a:tcPr marL="6523" marR="6523" marT="6523" marB="0" anchor="b">
                    <a:lnL>
                      <a:noFill/>
                    </a:lnL>
                    <a:lnR>
                      <a:noFill/>
                    </a:lnR>
                    <a:lnT>
                      <a:noFill/>
                    </a:lnT>
                    <a:lnB>
                      <a:noFill/>
                    </a:lnB>
                  </a:tcPr>
                </a:tc>
                <a:tc>
                  <a:txBody>
                    <a:bodyPr/>
                    <a:lstStyle/>
                    <a:p>
                      <a:pPr algn="l" fontAlgn="b"/>
                      <a:r>
                        <a:rPr lang="en-US" sz="1000" b="0" i="0" u="none" strike="noStrike" dirty="0">
                          <a:solidFill>
                            <a:srgbClr val="000000"/>
                          </a:solidFill>
                          <a:effectLst/>
                          <a:latin typeface="Calibri" panose="020F0502020204030204" pitchFamily="34" charset="0"/>
                        </a:rPr>
                        <a:t>9</a:t>
                      </a:r>
                    </a:p>
                  </a:txBody>
                  <a:tcPr marL="6523" marR="6523" marT="6523" marB="0" anchor="b">
                    <a:lnL>
                      <a:noFill/>
                    </a:lnL>
                    <a:lnR>
                      <a:noFill/>
                    </a:lnR>
                    <a:lnT>
                      <a:noFill/>
                    </a:lnT>
                    <a:lnB>
                      <a:noFill/>
                    </a:lnB>
                  </a:tcPr>
                </a:tc>
                <a:tc>
                  <a:txBody>
                    <a:bodyPr/>
                    <a:lstStyle/>
                    <a:p>
                      <a:pPr algn="l" fontAlgn="b"/>
                      <a:r>
                        <a:rPr lang="en-US" sz="1000" b="0" i="0" u="none" strike="noStrike" dirty="0">
                          <a:solidFill>
                            <a:srgbClr val="000000"/>
                          </a:solidFill>
                          <a:effectLst/>
                          <a:latin typeface="Calibri" panose="020F0502020204030204" pitchFamily="34" charset="0"/>
                        </a:rPr>
                        <a:t>3.338490731</a:t>
                      </a:r>
                    </a:p>
                  </a:txBody>
                  <a:tcPr marL="6523" marR="6523" marT="6523" marB="0" anchor="b">
                    <a:lnL>
                      <a:noFill/>
                    </a:lnL>
                    <a:lnR>
                      <a:noFill/>
                    </a:lnR>
                    <a:lnT>
                      <a:noFill/>
                    </a:lnT>
                    <a:lnB>
                      <a:noFill/>
                    </a:lnB>
                  </a:tcPr>
                </a:tc>
                <a:tc>
                  <a:txBody>
                    <a:bodyPr/>
                    <a:lstStyle/>
                    <a:p>
                      <a:pPr algn="l" fontAlgn="b"/>
                      <a:r>
                        <a:rPr lang="en-US" sz="1000" b="0" i="0" u="none" strike="noStrike" dirty="0">
                          <a:solidFill>
                            <a:srgbClr val="000000"/>
                          </a:solidFill>
                          <a:effectLst/>
                          <a:latin typeface="Calibri" panose="020F0502020204030204" pitchFamily="34" charset="0"/>
                        </a:rPr>
                        <a:t>2</a:t>
                      </a:r>
                    </a:p>
                  </a:txBody>
                  <a:tcPr marL="6523" marR="6523" marT="6523" marB="0" anchor="b">
                    <a:lnL>
                      <a:noFill/>
                    </a:lnL>
                    <a:lnR>
                      <a:noFill/>
                    </a:lnR>
                    <a:lnT>
                      <a:noFill/>
                    </a:lnT>
                    <a:lnB>
                      <a:noFill/>
                    </a:lnB>
                  </a:tcPr>
                </a:tc>
                <a:tc>
                  <a:txBody>
                    <a:bodyPr/>
                    <a:lstStyle/>
                    <a:p>
                      <a:pPr algn="l" fontAlgn="b"/>
                      <a:r>
                        <a:rPr lang="en-US" sz="1000" b="0" i="0" u="none" strike="noStrike" dirty="0">
                          <a:solidFill>
                            <a:srgbClr val="FF0000"/>
                          </a:solidFill>
                          <a:effectLst/>
                          <a:latin typeface="Calibri" panose="020F0502020204030204" pitchFamily="34" charset="0"/>
                        </a:rPr>
                        <a:t>11</a:t>
                      </a:r>
                    </a:p>
                  </a:txBody>
                  <a:tcPr marL="6523" marR="6523" marT="6523" marB="0" anchor="b">
                    <a:lnL>
                      <a:noFill/>
                    </a:lnL>
                    <a:lnR>
                      <a:noFill/>
                    </a:lnR>
                    <a:lnT>
                      <a:noFill/>
                    </a:lnT>
                    <a:lnB>
                      <a:noFill/>
                    </a:lnB>
                  </a:tcPr>
                </a:tc>
                <a:tc>
                  <a:txBody>
                    <a:bodyPr/>
                    <a:lstStyle/>
                    <a:p>
                      <a:pPr algn="l" fontAlgn="b"/>
                      <a:r>
                        <a:rPr lang="en-US" sz="1000" b="1" i="0" u="none" strike="noStrike" dirty="0">
                          <a:solidFill>
                            <a:srgbClr val="00B050"/>
                          </a:solidFill>
                          <a:effectLst/>
                          <a:latin typeface="Calibri" panose="020F0502020204030204" pitchFamily="34" charset="0"/>
                        </a:rPr>
                        <a:t>52.186</a:t>
                      </a:r>
                    </a:p>
                  </a:txBody>
                  <a:tcPr marL="6523" marR="6523" marT="6523" marB="0" anchor="b">
                    <a:lnL>
                      <a:noFill/>
                    </a:lnL>
                    <a:lnR>
                      <a:noFill/>
                    </a:lnR>
                    <a:lnT>
                      <a:noFill/>
                    </a:lnT>
                    <a:lnB>
                      <a:noFill/>
                    </a:lnB>
                  </a:tcPr>
                </a:tc>
                <a:tc>
                  <a:txBody>
                    <a:bodyPr/>
                    <a:lstStyle/>
                    <a:p>
                      <a:pPr algn="l" fontAlgn="b"/>
                      <a:r>
                        <a:rPr lang="en-US" sz="1000" b="1" i="0" u="none" strike="noStrike">
                          <a:solidFill>
                            <a:srgbClr val="00B050"/>
                          </a:solidFill>
                          <a:effectLst/>
                          <a:latin typeface="Calibri" panose="020F0502020204030204" pitchFamily="34" charset="0"/>
                        </a:rPr>
                        <a:t>45.9696</a:t>
                      </a:r>
                    </a:p>
                  </a:txBody>
                  <a:tcPr marL="6523" marR="6523" marT="6523" marB="0" anchor="b">
                    <a:lnL>
                      <a:noFill/>
                    </a:lnL>
                    <a:lnR>
                      <a:noFill/>
                    </a:lnR>
                    <a:lnT>
                      <a:noFill/>
                    </a:lnT>
                    <a:lnB>
                      <a:noFill/>
                    </a:lnB>
                  </a:tcPr>
                </a:tc>
                <a:extLst>
                  <a:ext uri="{0D108BD9-81ED-4DB2-BD59-A6C34878D82A}">
                    <a16:rowId xmlns:a16="http://schemas.microsoft.com/office/drawing/2014/main" val="1207436006"/>
                  </a:ext>
                </a:extLst>
              </a:tr>
              <a:tr h="528579">
                <a:tc>
                  <a:txBody>
                    <a:bodyPr/>
                    <a:lstStyle/>
                    <a:p>
                      <a:pPr algn="l" fontAlgn="b"/>
                      <a:r>
                        <a:rPr lang="en-US" sz="1000" b="0" i="0" u="none" strike="noStrike">
                          <a:solidFill>
                            <a:srgbClr val="000000"/>
                          </a:solidFill>
                          <a:effectLst/>
                          <a:latin typeface="Calibri" panose="020F0502020204030204" pitchFamily="34" charset="0"/>
                        </a:rPr>
                        <a:t>HALLMARK_ANDROGEN_RESPONSE</a:t>
                      </a:r>
                    </a:p>
                  </a:txBody>
                  <a:tcPr marL="6523" marR="6523" marT="6523" marB="0" anchor="b">
                    <a:lnL>
                      <a:noFill/>
                    </a:lnL>
                    <a:lnR>
                      <a:noFill/>
                    </a:lnR>
                    <a:lnT>
                      <a:noFill/>
                    </a:lnT>
                    <a:lnB>
                      <a:noFill/>
                    </a:lnB>
                  </a:tcPr>
                </a:tc>
                <a:tc>
                  <a:txBody>
                    <a:bodyPr/>
                    <a:lstStyle/>
                    <a:p>
                      <a:pPr algn="l" fontAlgn="b"/>
                      <a:r>
                        <a:rPr lang="en-US" sz="1000" b="0" i="0" u="none" strike="noStrike">
                          <a:solidFill>
                            <a:srgbClr val="000000"/>
                          </a:solidFill>
                          <a:effectLst/>
                          <a:latin typeface="Calibri" panose="020F0502020204030204" pitchFamily="34" charset="0"/>
                        </a:rPr>
                        <a:t>49</a:t>
                      </a:r>
                    </a:p>
                  </a:txBody>
                  <a:tcPr marL="6523" marR="6523" marT="6523" marB="0" anchor="b">
                    <a:lnL>
                      <a:noFill/>
                    </a:lnL>
                    <a:lnR>
                      <a:noFill/>
                    </a:lnR>
                    <a:lnT>
                      <a:noFill/>
                    </a:lnT>
                    <a:lnB>
                      <a:noFill/>
                    </a:lnB>
                  </a:tcPr>
                </a:tc>
                <a:tc>
                  <a:txBody>
                    <a:bodyPr/>
                    <a:lstStyle/>
                    <a:p>
                      <a:pPr algn="l" fontAlgn="b"/>
                      <a:r>
                        <a:rPr lang="en-US" sz="1000" b="0" i="0" u="none" strike="noStrike" dirty="0">
                          <a:solidFill>
                            <a:srgbClr val="FF0000"/>
                          </a:solidFill>
                          <a:effectLst/>
                          <a:latin typeface="Calibri" panose="020F0502020204030204" pitchFamily="34" charset="0"/>
                        </a:rPr>
                        <a:t>55</a:t>
                      </a:r>
                    </a:p>
                  </a:txBody>
                  <a:tcPr marL="6523" marR="6523" marT="6523" marB="0" anchor="b">
                    <a:lnL>
                      <a:noFill/>
                    </a:lnL>
                    <a:lnR>
                      <a:noFill/>
                    </a:lnR>
                    <a:lnT>
                      <a:noFill/>
                    </a:lnT>
                    <a:lnB>
                      <a:noFill/>
                    </a:lnB>
                  </a:tcPr>
                </a:tc>
                <a:tc>
                  <a:txBody>
                    <a:bodyPr/>
                    <a:lstStyle/>
                    <a:p>
                      <a:pPr algn="l" fontAlgn="b"/>
                      <a:r>
                        <a:rPr lang="en-US" sz="1000" b="0" i="0" u="none" strike="noStrike">
                          <a:solidFill>
                            <a:srgbClr val="000000"/>
                          </a:solidFill>
                          <a:effectLst/>
                          <a:latin typeface="Calibri" panose="020F0502020204030204" pitchFamily="34" charset="0"/>
                        </a:rPr>
                        <a:t>10</a:t>
                      </a:r>
                    </a:p>
                  </a:txBody>
                  <a:tcPr marL="6523" marR="6523" marT="6523" marB="0" anchor="b">
                    <a:lnL>
                      <a:noFill/>
                    </a:lnL>
                    <a:lnR>
                      <a:noFill/>
                    </a:lnR>
                    <a:lnT>
                      <a:noFill/>
                    </a:lnT>
                    <a:lnB>
                      <a:noFill/>
                    </a:lnB>
                  </a:tcPr>
                </a:tc>
                <a:tc>
                  <a:txBody>
                    <a:bodyPr/>
                    <a:lstStyle/>
                    <a:p>
                      <a:pPr algn="l" fontAlgn="b"/>
                      <a:r>
                        <a:rPr lang="en-US" sz="1000" b="0" i="0" u="none" strike="noStrike">
                          <a:solidFill>
                            <a:srgbClr val="000000"/>
                          </a:solidFill>
                          <a:effectLst/>
                          <a:latin typeface="Calibri" panose="020F0502020204030204" pitchFamily="34" charset="0"/>
                        </a:rPr>
                        <a:t>UBE2I</a:t>
                      </a:r>
                    </a:p>
                  </a:txBody>
                  <a:tcPr marL="6523" marR="6523" marT="6523" marB="0" anchor="b">
                    <a:lnL>
                      <a:noFill/>
                    </a:lnL>
                    <a:lnR>
                      <a:noFill/>
                    </a:lnR>
                    <a:lnT>
                      <a:noFill/>
                    </a:lnT>
                    <a:lnB>
                      <a:noFill/>
                    </a:lnB>
                  </a:tcPr>
                </a:tc>
                <a:tc>
                  <a:txBody>
                    <a:bodyPr/>
                    <a:lstStyle/>
                    <a:p>
                      <a:pPr algn="l" fontAlgn="b"/>
                      <a:r>
                        <a:rPr lang="en-US" sz="1000" b="0" i="0" u="none" strike="noStrike" dirty="0">
                          <a:solidFill>
                            <a:srgbClr val="FF0000"/>
                          </a:solidFill>
                          <a:effectLst/>
                          <a:latin typeface="Calibri" panose="020F0502020204030204" pitchFamily="34" charset="0"/>
                        </a:rPr>
                        <a:t>0.132352941</a:t>
                      </a:r>
                    </a:p>
                  </a:txBody>
                  <a:tcPr marL="6523" marR="6523" marT="6523" marB="0" anchor="b">
                    <a:lnL>
                      <a:noFill/>
                    </a:lnL>
                    <a:lnR>
                      <a:noFill/>
                    </a:lnR>
                    <a:lnT>
                      <a:noFill/>
                    </a:lnT>
                    <a:lnB>
                      <a:noFill/>
                    </a:lnB>
                  </a:tcPr>
                </a:tc>
                <a:tc>
                  <a:txBody>
                    <a:bodyPr/>
                    <a:lstStyle/>
                    <a:p>
                      <a:pPr algn="l" fontAlgn="b"/>
                      <a:r>
                        <a:rPr lang="en-US" sz="1000" b="0" i="0" u="none" strike="noStrike">
                          <a:solidFill>
                            <a:srgbClr val="000000"/>
                          </a:solidFill>
                          <a:effectLst/>
                          <a:latin typeface="Calibri" panose="020F0502020204030204" pitchFamily="34" charset="0"/>
                        </a:rPr>
                        <a:t>0.174444444</a:t>
                      </a:r>
                    </a:p>
                  </a:txBody>
                  <a:tcPr marL="6523" marR="6523" marT="6523" marB="0" anchor="b">
                    <a:lnL>
                      <a:noFill/>
                    </a:lnL>
                    <a:lnR>
                      <a:noFill/>
                    </a:lnR>
                    <a:lnT>
                      <a:noFill/>
                    </a:lnT>
                    <a:lnB>
                      <a:noFill/>
                    </a:lnB>
                  </a:tcPr>
                </a:tc>
                <a:tc>
                  <a:txBody>
                    <a:bodyPr/>
                    <a:lstStyle/>
                    <a:p>
                      <a:pPr algn="l" fontAlgn="b"/>
                      <a:r>
                        <a:rPr lang="en-US" sz="1000" b="0" i="0" u="none" strike="noStrike">
                          <a:solidFill>
                            <a:srgbClr val="000000"/>
                          </a:solidFill>
                          <a:effectLst/>
                          <a:latin typeface="Calibri" panose="020F0502020204030204" pitchFamily="34" charset="0"/>
                        </a:rPr>
                        <a:t>10</a:t>
                      </a:r>
                    </a:p>
                  </a:txBody>
                  <a:tcPr marL="6523" marR="6523" marT="6523" marB="0" anchor="b">
                    <a:lnL>
                      <a:noFill/>
                    </a:lnL>
                    <a:lnR>
                      <a:noFill/>
                    </a:lnR>
                    <a:lnT>
                      <a:noFill/>
                    </a:lnT>
                    <a:lnB>
                      <a:noFill/>
                    </a:lnB>
                  </a:tcPr>
                </a:tc>
                <a:tc>
                  <a:txBody>
                    <a:bodyPr/>
                    <a:lstStyle/>
                    <a:p>
                      <a:pPr algn="l" fontAlgn="b"/>
                      <a:r>
                        <a:rPr lang="en-US" sz="1000" b="0" i="0" u="none" strike="noStrike">
                          <a:solidFill>
                            <a:srgbClr val="000000"/>
                          </a:solidFill>
                          <a:effectLst/>
                          <a:latin typeface="Calibri" panose="020F0502020204030204" pitchFamily="34" charset="0"/>
                        </a:rPr>
                        <a:t>3.929238985</a:t>
                      </a:r>
                    </a:p>
                  </a:txBody>
                  <a:tcPr marL="6523" marR="6523" marT="6523" marB="0" anchor="b">
                    <a:lnL>
                      <a:noFill/>
                    </a:lnL>
                    <a:lnR>
                      <a:noFill/>
                    </a:lnR>
                    <a:lnT>
                      <a:noFill/>
                    </a:lnT>
                    <a:lnB>
                      <a:noFill/>
                    </a:lnB>
                  </a:tcPr>
                </a:tc>
                <a:tc>
                  <a:txBody>
                    <a:bodyPr/>
                    <a:lstStyle/>
                    <a:p>
                      <a:pPr algn="l" fontAlgn="b"/>
                      <a:r>
                        <a:rPr lang="en-US" sz="1000" b="0" i="0" u="none" strike="noStrike">
                          <a:solidFill>
                            <a:srgbClr val="000000"/>
                          </a:solidFill>
                          <a:effectLst/>
                          <a:latin typeface="Calibri" panose="020F0502020204030204" pitchFamily="34" charset="0"/>
                        </a:rPr>
                        <a:t>6</a:t>
                      </a:r>
                    </a:p>
                  </a:txBody>
                  <a:tcPr marL="6523" marR="6523" marT="6523" marB="0" anchor="b">
                    <a:lnL>
                      <a:noFill/>
                    </a:lnL>
                    <a:lnR>
                      <a:noFill/>
                    </a:lnR>
                    <a:lnT>
                      <a:noFill/>
                    </a:lnT>
                    <a:lnB>
                      <a:noFill/>
                    </a:lnB>
                  </a:tcPr>
                </a:tc>
                <a:tc>
                  <a:txBody>
                    <a:bodyPr/>
                    <a:lstStyle/>
                    <a:p>
                      <a:pPr algn="l" fontAlgn="b"/>
                      <a:r>
                        <a:rPr lang="en-US" sz="1000" b="0" i="0" u="none" strike="noStrike" dirty="0">
                          <a:solidFill>
                            <a:srgbClr val="FF0000"/>
                          </a:solidFill>
                          <a:effectLst/>
                          <a:latin typeface="Calibri" panose="020F0502020204030204" pitchFamily="34" charset="0"/>
                        </a:rPr>
                        <a:t>3</a:t>
                      </a:r>
                    </a:p>
                  </a:txBody>
                  <a:tcPr marL="6523" marR="6523" marT="6523" marB="0" anchor="b">
                    <a:lnL>
                      <a:noFill/>
                    </a:lnL>
                    <a:lnR>
                      <a:noFill/>
                    </a:lnR>
                    <a:lnT>
                      <a:noFill/>
                    </a:lnT>
                    <a:lnB>
                      <a:noFill/>
                    </a:lnB>
                  </a:tcPr>
                </a:tc>
                <a:tc>
                  <a:txBody>
                    <a:bodyPr/>
                    <a:lstStyle/>
                    <a:p>
                      <a:pPr algn="l" fontAlgn="b"/>
                      <a:r>
                        <a:rPr lang="en-US" sz="1000" b="1" i="0" u="none" strike="noStrike" dirty="0">
                          <a:solidFill>
                            <a:srgbClr val="00B050"/>
                          </a:solidFill>
                          <a:effectLst/>
                          <a:latin typeface="Calibri" panose="020F0502020204030204" pitchFamily="34" charset="0"/>
                        </a:rPr>
                        <a:t>10.325</a:t>
                      </a:r>
                    </a:p>
                  </a:txBody>
                  <a:tcPr marL="6523" marR="6523" marT="6523" marB="0" anchor="b">
                    <a:lnL>
                      <a:noFill/>
                    </a:lnL>
                    <a:lnR>
                      <a:noFill/>
                    </a:lnR>
                    <a:lnT>
                      <a:noFill/>
                    </a:lnT>
                    <a:lnB>
                      <a:noFill/>
                    </a:lnB>
                  </a:tcPr>
                </a:tc>
                <a:tc>
                  <a:txBody>
                    <a:bodyPr/>
                    <a:lstStyle/>
                    <a:p>
                      <a:pPr algn="l" fontAlgn="b"/>
                      <a:r>
                        <a:rPr lang="en-US" sz="1000" b="1" i="0" u="none" strike="noStrike" dirty="0">
                          <a:solidFill>
                            <a:srgbClr val="00B050"/>
                          </a:solidFill>
                          <a:effectLst/>
                          <a:latin typeface="Calibri" panose="020F0502020204030204" pitchFamily="34" charset="0"/>
                        </a:rPr>
                        <a:t>7.917</a:t>
                      </a:r>
                    </a:p>
                  </a:txBody>
                  <a:tcPr marL="6523" marR="6523" marT="6523" marB="0" anchor="b">
                    <a:lnL>
                      <a:noFill/>
                    </a:lnL>
                    <a:lnR>
                      <a:noFill/>
                    </a:lnR>
                    <a:lnT>
                      <a:noFill/>
                    </a:lnT>
                    <a:lnB>
                      <a:noFill/>
                    </a:lnB>
                  </a:tcPr>
                </a:tc>
                <a:extLst>
                  <a:ext uri="{0D108BD9-81ED-4DB2-BD59-A6C34878D82A}">
                    <a16:rowId xmlns:a16="http://schemas.microsoft.com/office/drawing/2014/main" val="3216589620"/>
                  </a:ext>
                </a:extLst>
              </a:tr>
              <a:tr h="354864">
                <a:tc>
                  <a:txBody>
                    <a:bodyPr/>
                    <a:lstStyle/>
                    <a:p>
                      <a:pPr algn="l" fontAlgn="b"/>
                      <a:r>
                        <a:rPr lang="en-US" sz="1000" b="0" i="0" u="none" strike="noStrike">
                          <a:solidFill>
                            <a:srgbClr val="000000"/>
                          </a:solidFill>
                          <a:effectLst/>
                          <a:latin typeface="Calibri" panose="020F0502020204030204" pitchFamily="34" charset="0"/>
                        </a:rPr>
                        <a:t>HALLMARK_ANGIOGENESIS</a:t>
                      </a:r>
                    </a:p>
                  </a:txBody>
                  <a:tcPr marL="6523" marR="6523" marT="6523" marB="0" anchor="b">
                    <a:lnL>
                      <a:noFill/>
                    </a:lnL>
                    <a:lnR>
                      <a:noFill/>
                    </a:lnR>
                    <a:lnT>
                      <a:noFill/>
                    </a:lnT>
                    <a:lnB>
                      <a:noFill/>
                    </a:lnB>
                  </a:tcPr>
                </a:tc>
                <a:tc>
                  <a:txBody>
                    <a:bodyPr/>
                    <a:lstStyle/>
                    <a:p>
                      <a:pPr algn="l" fontAlgn="b"/>
                      <a:r>
                        <a:rPr lang="en-US" sz="1000" b="0" i="0" u="none" strike="noStrike">
                          <a:solidFill>
                            <a:srgbClr val="000000"/>
                          </a:solidFill>
                          <a:effectLst/>
                          <a:latin typeface="Calibri" panose="020F0502020204030204" pitchFamily="34" charset="0"/>
                        </a:rPr>
                        <a:t>20</a:t>
                      </a:r>
                    </a:p>
                  </a:txBody>
                  <a:tcPr marL="6523" marR="6523" marT="6523" marB="0" anchor="b">
                    <a:lnL>
                      <a:noFill/>
                    </a:lnL>
                    <a:lnR>
                      <a:noFill/>
                    </a:lnR>
                    <a:lnT>
                      <a:noFill/>
                    </a:lnT>
                    <a:lnB>
                      <a:noFill/>
                    </a:lnB>
                  </a:tcPr>
                </a:tc>
                <a:tc>
                  <a:txBody>
                    <a:bodyPr/>
                    <a:lstStyle/>
                    <a:p>
                      <a:pPr algn="l" fontAlgn="b"/>
                      <a:r>
                        <a:rPr lang="en-US" sz="1000" b="0" i="0" u="none" strike="noStrike">
                          <a:solidFill>
                            <a:srgbClr val="FF0000"/>
                          </a:solidFill>
                          <a:effectLst/>
                          <a:latin typeface="Calibri" panose="020F0502020204030204" pitchFamily="34" charset="0"/>
                        </a:rPr>
                        <a:t>25</a:t>
                      </a:r>
                    </a:p>
                  </a:txBody>
                  <a:tcPr marL="6523" marR="6523" marT="6523" marB="0" anchor="b">
                    <a:lnL>
                      <a:noFill/>
                    </a:lnL>
                    <a:lnR>
                      <a:noFill/>
                    </a:lnR>
                    <a:lnT>
                      <a:noFill/>
                    </a:lnT>
                    <a:lnB>
                      <a:noFill/>
                    </a:lnB>
                  </a:tcPr>
                </a:tc>
                <a:tc>
                  <a:txBody>
                    <a:bodyPr/>
                    <a:lstStyle/>
                    <a:p>
                      <a:pPr algn="l" fontAlgn="b"/>
                      <a:r>
                        <a:rPr lang="en-US" sz="1000" b="0" i="0" u="none" strike="noStrike">
                          <a:solidFill>
                            <a:srgbClr val="000000"/>
                          </a:solidFill>
                          <a:effectLst/>
                          <a:latin typeface="Calibri" panose="020F0502020204030204" pitchFamily="34" charset="0"/>
                        </a:rPr>
                        <a:t>6</a:t>
                      </a:r>
                    </a:p>
                  </a:txBody>
                  <a:tcPr marL="6523" marR="6523" marT="6523" marB="0" anchor="b">
                    <a:lnL>
                      <a:noFill/>
                    </a:lnL>
                    <a:lnR>
                      <a:noFill/>
                    </a:lnR>
                    <a:lnT>
                      <a:noFill/>
                    </a:lnT>
                    <a:lnB>
                      <a:noFill/>
                    </a:lnB>
                  </a:tcPr>
                </a:tc>
                <a:tc>
                  <a:txBody>
                    <a:bodyPr/>
                    <a:lstStyle/>
                    <a:p>
                      <a:pPr algn="l" fontAlgn="b"/>
                      <a:r>
                        <a:rPr lang="en-US" sz="1000" b="0" i="0" u="none" strike="noStrike">
                          <a:solidFill>
                            <a:srgbClr val="000000"/>
                          </a:solidFill>
                          <a:effectLst/>
                          <a:latin typeface="Calibri" panose="020F0502020204030204" pitchFamily="34" charset="0"/>
                        </a:rPr>
                        <a:t>APP,VEGFA</a:t>
                      </a:r>
                    </a:p>
                  </a:txBody>
                  <a:tcPr marL="6523" marR="6523" marT="6523" marB="0" anchor="b">
                    <a:lnL>
                      <a:noFill/>
                    </a:lnL>
                    <a:lnR>
                      <a:noFill/>
                    </a:lnR>
                    <a:lnT>
                      <a:noFill/>
                    </a:lnT>
                    <a:lnB>
                      <a:noFill/>
                    </a:lnB>
                  </a:tcPr>
                </a:tc>
                <a:tc>
                  <a:txBody>
                    <a:bodyPr/>
                    <a:lstStyle/>
                    <a:p>
                      <a:pPr algn="l" fontAlgn="b"/>
                      <a:r>
                        <a:rPr lang="en-US" sz="1000" b="0" i="0" u="none" strike="noStrike" dirty="0">
                          <a:solidFill>
                            <a:srgbClr val="FF0000"/>
                          </a:solidFill>
                          <a:effectLst/>
                          <a:latin typeface="Calibri" panose="020F0502020204030204" pitchFamily="34" charset="0"/>
                        </a:rPr>
                        <a:t>0.223880597</a:t>
                      </a:r>
                    </a:p>
                  </a:txBody>
                  <a:tcPr marL="6523" marR="6523" marT="6523" marB="0" anchor="b">
                    <a:lnL>
                      <a:noFill/>
                    </a:lnL>
                    <a:lnR>
                      <a:noFill/>
                    </a:lnR>
                    <a:lnT>
                      <a:noFill/>
                    </a:lnT>
                    <a:lnB>
                      <a:noFill/>
                    </a:lnB>
                  </a:tcPr>
                </a:tc>
                <a:tc>
                  <a:txBody>
                    <a:bodyPr/>
                    <a:lstStyle/>
                    <a:p>
                      <a:pPr algn="l" fontAlgn="b"/>
                      <a:r>
                        <a:rPr lang="en-US" sz="1000" b="0" i="0" u="none" strike="noStrike">
                          <a:solidFill>
                            <a:srgbClr val="000000"/>
                          </a:solidFill>
                          <a:effectLst/>
                          <a:latin typeface="Calibri" panose="020F0502020204030204" pitchFamily="34" charset="0"/>
                        </a:rPr>
                        <a:t>0.311111111</a:t>
                      </a:r>
                    </a:p>
                  </a:txBody>
                  <a:tcPr marL="6523" marR="6523" marT="6523" marB="0" anchor="b">
                    <a:lnL>
                      <a:noFill/>
                    </a:lnL>
                    <a:lnR>
                      <a:noFill/>
                    </a:lnR>
                    <a:lnT>
                      <a:noFill/>
                    </a:lnT>
                    <a:lnB>
                      <a:noFill/>
                    </a:lnB>
                  </a:tcPr>
                </a:tc>
                <a:tc>
                  <a:txBody>
                    <a:bodyPr/>
                    <a:lstStyle/>
                    <a:p>
                      <a:pPr algn="l" fontAlgn="b"/>
                      <a:r>
                        <a:rPr lang="en-US" sz="1000" b="0" i="0" u="none" strike="noStrike">
                          <a:solidFill>
                            <a:srgbClr val="000000"/>
                          </a:solidFill>
                          <a:effectLst/>
                          <a:latin typeface="Calibri" panose="020F0502020204030204" pitchFamily="34" charset="0"/>
                        </a:rPr>
                        <a:t>7</a:t>
                      </a:r>
                    </a:p>
                  </a:txBody>
                  <a:tcPr marL="6523" marR="6523" marT="6523" marB="0" anchor="b">
                    <a:lnL>
                      <a:noFill/>
                    </a:lnL>
                    <a:lnR>
                      <a:noFill/>
                    </a:lnR>
                    <a:lnT>
                      <a:noFill/>
                    </a:lnT>
                    <a:lnB>
                      <a:noFill/>
                    </a:lnB>
                  </a:tcPr>
                </a:tc>
                <a:tc>
                  <a:txBody>
                    <a:bodyPr/>
                    <a:lstStyle/>
                    <a:p>
                      <a:pPr algn="l" fontAlgn="b"/>
                      <a:r>
                        <a:rPr lang="en-US" sz="1000" b="0" i="0" u="none" strike="noStrike">
                          <a:solidFill>
                            <a:srgbClr val="000000"/>
                          </a:solidFill>
                          <a:effectLst/>
                          <a:latin typeface="Calibri" panose="020F0502020204030204" pitchFamily="34" charset="0"/>
                        </a:rPr>
                        <a:t>3.152631579</a:t>
                      </a:r>
                    </a:p>
                  </a:txBody>
                  <a:tcPr marL="6523" marR="6523" marT="6523" marB="0" anchor="b">
                    <a:lnL>
                      <a:noFill/>
                    </a:lnL>
                    <a:lnR>
                      <a:noFill/>
                    </a:lnR>
                    <a:lnT>
                      <a:noFill/>
                    </a:lnT>
                    <a:lnB>
                      <a:noFill/>
                    </a:lnB>
                  </a:tcPr>
                </a:tc>
                <a:tc>
                  <a:txBody>
                    <a:bodyPr/>
                    <a:lstStyle/>
                    <a:p>
                      <a:pPr algn="l" fontAlgn="b"/>
                      <a:r>
                        <a:rPr lang="en-US" sz="1000" b="0" i="0" u="none" strike="noStrike">
                          <a:solidFill>
                            <a:srgbClr val="000000"/>
                          </a:solidFill>
                          <a:effectLst/>
                          <a:latin typeface="Calibri" panose="020F0502020204030204" pitchFamily="34" charset="0"/>
                        </a:rPr>
                        <a:t>5</a:t>
                      </a:r>
                    </a:p>
                  </a:txBody>
                  <a:tcPr marL="6523" marR="6523" marT="6523" marB="0" anchor="b">
                    <a:lnL>
                      <a:noFill/>
                    </a:lnL>
                    <a:lnR>
                      <a:noFill/>
                    </a:lnR>
                    <a:lnT>
                      <a:noFill/>
                    </a:lnT>
                    <a:lnB>
                      <a:noFill/>
                    </a:lnB>
                  </a:tcPr>
                </a:tc>
                <a:tc>
                  <a:txBody>
                    <a:bodyPr/>
                    <a:lstStyle/>
                    <a:p>
                      <a:pPr algn="l" fontAlgn="b"/>
                      <a:r>
                        <a:rPr lang="en-US" sz="1000" b="0" i="0" u="none" strike="noStrike">
                          <a:solidFill>
                            <a:srgbClr val="FF0000"/>
                          </a:solidFill>
                          <a:effectLst/>
                          <a:latin typeface="Calibri" panose="020F0502020204030204" pitchFamily="34" charset="0"/>
                        </a:rPr>
                        <a:t>3</a:t>
                      </a:r>
                    </a:p>
                  </a:txBody>
                  <a:tcPr marL="6523" marR="6523" marT="6523" marB="0" anchor="b">
                    <a:lnL>
                      <a:noFill/>
                    </a:lnL>
                    <a:lnR>
                      <a:noFill/>
                    </a:lnR>
                    <a:lnT>
                      <a:noFill/>
                    </a:lnT>
                    <a:lnB>
                      <a:noFill/>
                    </a:lnB>
                  </a:tcPr>
                </a:tc>
                <a:tc>
                  <a:txBody>
                    <a:bodyPr/>
                    <a:lstStyle/>
                    <a:p>
                      <a:pPr algn="l" fontAlgn="b"/>
                      <a:r>
                        <a:rPr lang="en-US" sz="1000" b="1" i="0" u="none" strike="noStrike" dirty="0">
                          <a:solidFill>
                            <a:srgbClr val="00B050"/>
                          </a:solidFill>
                          <a:effectLst/>
                          <a:latin typeface="Calibri" panose="020F0502020204030204" pitchFamily="34" charset="0"/>
                        </a:rPr>
                        <a:t>21.951</a:t>
                      </a:r>
                    </a:p>
                  </a:txBody>
                  <a:tcPr marL="6523" marR="6523" marT="6523" marB="0" anchor="b">
                    <a:lnL>
                      <a:noFill/>
                    </a:lnL>
                    <a:lnR>
                      <a:noFill/>
                    </a:lnR>
                    <a:lnT>
                      <a:noFill/>
                    </a:lnT>
                    <a:lnB>
                      <a:noFill/>
                    </a:lnB>
                  </a:tcPr>
                </a:tc>
                <a:tc>
                  <a:txBody>
                    <a:bodyPr/>
                    <a:lstStyle/>
                    <a:p>
                      <a:pPr algn="l" fontAlgn="b"/>
                      <a:r>
                        <a:rPr lang="en-US" sz="1000" b="1" i="0" u="none" strike="noStrike" dirty="0">
                          <a:solidFill>
                            <a:srgbClr val="00B050"/>
                          </a:solidFill>
                          <a:effectLst/>
                          <a:latin typeface="Calibri" panose="020F0502020204030204" pitchFamily="34" charset="0"/>
                        </a:rPr>
                        <a:t>18.4531</a:t>
                      </a:r>
                    </a:p>
                  </a:txBody>
                  <a:tcPr marL="6523" marR="6523" marT="6523" marB="0" anchor="b">
                    <a:lnL>
                      <a:noFill/>
                    </a:lnL>
                    <a:lnR>
                      <a:noFill/>
                    </a:lnR>
                    <a:lnT>
                      <a:noFill/>
                    </a:lnT>
                    <a:lnB>
                      <a:noFill/>
                    </a:lnB>
                  </a:tcPr>
                </a:tc>
                <a:extLst>
                  <a:ext uri="{0D108BD9-81ED-4DB2-BD59-A6C34878D82A}">
                    <a16:rowId xmlns:a16="http://schemas.microsoft.com/office/drawing/2014/main" val="1847627930"/>
                  </a:ext>
                </a:extLst>
              </a:tr>
              <a:tr h="528579">
                <a:tc>
                  <a:txBody>
                    <a:bodyPr/>
                    <a:lstStyle/>
                    <a:p>
                      <a:pPr algn="l" fontAlgn="b"/>
                      <a:r>
                        <a:rPr lang="en-US" sz="1000" b="0" i="0" u="none" strike="noStrike">
                          <a:solidFill>
                            <a:srgbClr val="000000"/>
                          </a:solidFill>
                          <a:effectLst/>
                          <a:latin typeface="Calibri" panose="020F0502020204030204" pitchFamily="34" charset="0"/>
                        </a:rPr>
                        <a:t>HALLMARK_APICAL_JUNCTION</a:t>
                      </a:r>
                    </a:p>
                  </a:txBody>
                  <a:tcPr marL="6523" marR="6523" marT="6523" marB="0" anchor="b">
                    <a:lnL>
                      <a:noFill/>
                    </a:lnL>
                    <a:lnR>
                      <a:noFill/>
                    </a:lnR>
                    <a:lnT>
                      <a:noFill/>
                    </a:lnT>
                    <a:lnB>
                      <a:noFill/>
                    </a:lnB>
                  </a:tcPr>
                </a:tc>
                <a:tc>
                  <a:txBody>
                    <a:bodyPr/>
                    <a:lstStyle/>
                    <a:p>
                      <a:pPr algn="l" fontAlgn="b"/>
                      <a:r>
                        <a:rPr lang="en-US" sz="1000" b="0" i="0" u="none" strike="noStrike">
                          <a:solidFill>
                            <a:srgbClr val="000000"/>
                          </a:solidFill>
                          <a:effectLst/>
                          <a:latin typeface="Calibri" panose="020F0502020204030204" pitchFamily="34" charset="0"/>
                        </a:rPr>
                        <a:t>158</a:t>
                      </a:r>
                    </a:p>
                  </a:txBody>
                  <a:tcPr marL="6523" marR="6523" marT="6523" marB="0" anchor="b">
                    <a:lnL>
                      <a:noFill/>
                    </a:lnL>
                    <a:lnR>
                      <a:noFill/>
                    </a:lnR>
                    <a:lnT>
                      <a:noFill/>
                    </a:lnT>
                    <a:lnB>
                      <a:noFill/>
                    </a:lnB>
                  </a:tcPr>
                </a:tc>
                <a:tc>
                  <a:txBody>
                    <a:bodyPr/>
                    <a:lstStyle/>
                    <a:p>
                      <a:pPr algn="l" fontAlgn="b"/>
                      <a:r>
                        <a:rPr lang="en-US" sz="1000" b="0" i="0" u="none" strike="noStrike" dirty="0">
                          <a:solidFill>
                            <a:srgbClr val="FF0000"/>
                          </a:solidFill>
                          <a:effectLst/>
                          <a:latin typeface="Calibri" panose="020F0502020204030204" pitchFamily="34" charset="0"/>
                        </a:rPr>
                        <a:t>570</a:t>
                      </a:r>
                    </a:p>
                  </a:txBody>
                  <a:tcPr marL="6523" marR="6523" marT="6523" marB="0" anchor="b">
                    <a:lnL>
                      <a:noFill/>
                    </a:lnL>
                    <a:lnR>
                      <a:noFill/>
                    </a:lnR>
                    <a:lnT>
                      <a:noFill/>
                    </a:lnT>
                    <a:lnB>
                      <a:noFill/>
                    </a:lnB>
                  </a:tcPr>
                </a:tc>
                <a:tc>
                  <a:txBody>
                    <a:bodyPr/>
                    <a:lstStyle/>
                    <a:p>
                      <a:pPr algn="l" fontAlgn="b"/>
                      <a:r>
                        <a:rPr lang="en-US" sz="1000" b="0" i="0" u="none" strike="noStrike">
                          <a:solidFill>
                            <a:srgbClr val="000000"/>
                          </a:solidFill>
                          <a:effectLst/>
                          <a:latin typeface="Calibri" panose="020F0502020204030204" pitchFamily="34" charset="0"/>
                        </a:rPr>
                        <a:t>32</a:t>
                      </a:r>
                    </a:p>
                  </a:txBody>
                  <a:tcPr marL="6523" marR="6523" marT="6523" marB="0" anchor="b">
                    <a:lnL>
                      <a:noFill/>
                    </a:lnL>
                    <a:lnR>
                      <a:noFill/>
                    </a:lnR>
                    <a:lnT>
                      <a:noFill/>
                    </a:lnT>
                    <a:lnB>
                      <a:noFill/>
                    </a:lnB>
                  </a:tcPr>
                </a:tc>
                <a:tc>
                  <a:txBody>
                    <a:bodyPr/>
                    <a:lstStyle/>
                    <a:p>
                      <a:pPr algn="l" fontAlgn="b"/>
                      <a:r>
                        <a:rPr lang="en-US" sz="1000" b="0" i="0" u="none" strike="noStrike">
                          <a:solidFill>
                            <a:srgbClr val="000000"/>
                          </a:solidFill>
                          <a:effectLst/>
                          <a:latin typeface="Calibri" panose="020F0502020204030204" pitchFamily="34" charset="0"/>
                        </a:rPr>
                        <a:t>ACTB,EGFR</a:t>
                      </a:r>
                    </a:p>
                  </a:txBody>
                  <a:tcPr marL="6523" marR="6523" marT="6523" marB="0" anchor="b">
                    <a:lnL>
                      <a:noFill/>
                    </a:lnL>
                    <a:lnR>
                      <a:noFill/>
                    </a:lnR>
                    <a:lnT>
                      <a:noFill/>
                    </a:lnT>
                    <a:lnB>
                      <a:noFill/>
                    </a:lnB>
                  </a:tcPr>
                </a:tc>
                <a:tc>
                  <a:txBody>
                    <a:bodyPr/>
                    <a:lstStyle/>
                    <a:p>
                      <a:pPr algn="l" fontAlgn="b"/>
                      <a:r>
                        <a:rPr lang="en-US" sz="1000" b="0" i="0" u="none" strike="noStrike" dirty="0">
                          <a:solidFill>
                            <a:srgbClr val="FF0000"/>
                          </a:solidFill>
                          <a:effectLst/>
                          <a:latin typeface="Calibri" panose="020F0502020204030204" pitchFamily="34" charset="0"/>
                        </a:rPr>
                        <a:t>0.298602794</a:t>
                      </a:r>
                    </a:p>
                  </a:txBody>
                  <a:tcPr marL="6523" marR="6523" marT="6523" marB="0" anchor="b">
                    <a:lnL>
                      <a:noFill/>
                    </a:lnL>
                    <a:lnR>
                      <a:noFill/>
                    </a:lnR>
                    <a:lnT>
                      <a:noFill/>
                    </a:lnT>
                    <a:lnB>
                      <a:noFill/>
                    </a:lnB>
                  </a:tcPr>
                </a:tc>
                <a:tc>
                  <a:txBody>
                    <a:bodyPr/>
                    <a:lstStyle/>
                    <a:p>
                      <a:pPr algn="l" fontAlgn="b"/>
                      <a:r>
                        <a:rPr lang="en-US" sz="1000" b="0" i="0" u="none" strike="noStrike">
                          <a:solidFill>
                            <a:srgbClr val="000000"/>
                          </a:solidFill>
                          <a:effectLst/>
                          <a:latin typeface="Calibri" panose="020F0502020204030204" pitchFamily="34" charset="0"/>
                        </a:rPr>
                        <a:t>0.39216171</a:t>
                      </a:r>
                    </a:p>
                  </a:txBody>
                  <a:tcPr marL="6523" marR="6523" marT="6523" marB="0" anchor="b">
                    <a:lnL>
                      <a:noFill/>
                    </a:lnL>
                    <a:lnR>
                      <a:noFill/>
                    </a:lnR>
                    <a:lnT>
                      <a:noFill/>
                    </a:lnT>
                    <a:lnB>
                      <a:noFill/>
                    </a:lnB>
                  </a:tcPr>
                </a:tc>
                <a:tc>
                  <a:txBody>
                    <a:bodyPr/>
                    <a:lstStyle/>
                    <a:p>
                      <a:pPr algn="l" fontAlgn="b"/>
                      <a:r>
                        <a:rPr lang="en-US" sz="1000" b="0" i="0" u="none" strike="noStrike">
                          <a:solidFill>
                            <a:srgbClr val="000000"/>
                          </a:solidFill>
                          <a:effectLst/>
                          <a:latin typeface="Calibri" panose="020F0502020204030204" pitchFamily="34" charset="0"/>
                        </a:rPr>
                        <a:t>8</a:t>
                      </a:r>
                    </a:p>
                  </a:txBody>
                  <a:tcPr marL="6523" marR="6523" marT="6523" marB="0" anchor="b">
                    <a:lnL>
                      <a:noFill/>
                    </a:lnL>
                    <a:lnR>
                      <a:noFill/>
                    </a:lnR>
                    <a:lnT>
                      <a:noFill/>
                    </a:lnT>
                    <a:lnB>
                      <a:noFill/>
                    </a:lnB>
                  </a:tcPr>
                </a:tc>
                <a:tc>
                  <a:txBody>
                    <a:bodyPr/>
                    <a:lstStyle/>
                    <a:p>
                      <a:pPr algn="l" fontAlgn="b"/>
                      <a:r>
                        <a:rPr lang="en-US" sz="1000" b="0" i="0" u="none" strike="noStrike">
                          <a:solidFill>
                            <a:srgbClr val="000000"/>
                          </a:solidFill>
                          <a:effectLst/>
                          <a:latin typeface="Calibri" panose="020F0502020204030204" pitchFamily="34" charset="0"/>
                        </a:rPr>
                        <a:t>3.050272833</a:t>
                      </a:r>
                    </a:p>
                  </a:txBody>
                  <a:tcPr marL="6523" marR="6523" marT="6523" marB="0" anchor="b">
                    <a:lnL>
                      <a:noFill/>
                    </a:lnL>
                    <a:lnR>
                      <a:noFill/>
                    </a:lnR>
                    <a:lnT>
                      <a:noFill/>
                    </a:lnT>
                    <a:lnB>
                      <a:noFill/>
                    </a:lnB>
                  </a:tcPr>
                </a:tc>
                <a:tc>
                  <a:txBody>
                    <a:bodyPr/>
                    <a:lstStyle/>
                    <a:p>
                      <a:pPr algn="l" fontAlgn="b"/>
                      <a:r>
                        <a:rPr lang="en-US" sz="1000" b="0" i="0" u="none" strike="noStrike">
                          <a:solidFill>
                            <a:srgbClr val="000000"/>
                          </a:solidFill>
                          <a:effectLst/>
                          <a:latin typeface="Calibri" panose="020F0502020204030204" pitchFamily="34" charset="0"/>
                        </a:rPr>
                        <a:t>7</a:t>
                      </a:r>
                    </a:p>
                  </a:txBody>
                  <a:tcPr marL="6523" marR="6523" marT="6523" marB="0" anchor="b">
                    <a:lnL>
                      <a:noFill/>
                    </a:lnL>
                    <a:lnR>
                      <a:noFill/>
                    </a:lnR>
                    <a:lnT>
                      <a:noFill/>
                    </a:lnT>
                    <a:lnB>
                      <a:noFill/>
                    </a:lnB>
                  </a:tcPr>
                </a:tc>
                <a:tc>
                  <a:txBody>
                    <a:bodyPr/>
                    <a:lstStyle/>
                    <a:p>
                      <a:pPr algn="l" fontAlgn="b"/>
                      <a:r>
                        <a:rPr lang="en-US" sz="1000" b="0" i="0" u="none" strike="noStrike" dirty="0">
                          <a:solidFill>
                            <a:srgbClr val="FF0000"/>
                          </a:solidFill>
                          <a:effectLst/>
                          <a:latin typeface="Calibri" panose="020F0502020204030204" pitchFamily="34" charset="0"/>
                        </a:rPr>
                        <a:t>7</a:t>
                      </a:r>
                    </a:p>
                  </a:txBody>
                  <a:tcPr marL="6523" marR="6523" marT="6523" marB="0" anchor="b">
                    <a:lnL>
                      <a:noFill/>
                    </a:lnL>
                    <a:lnR>
                      <a:noFill/>
                    </a:lnR>
                    <a:lnT>
                      <a:noFill/>
                    </a:lnT>
                    <a:lnB>
                      <a:noFill/>
                    </a:lnB>
                  </a:tcPr>
                </a:tc>
                <a:tc>
                  <a:txBody>
                    <a:bodyPr/>
                    <a:lstStyle/>
                    <a:p>
                      <a:pPr algn="l" fontAlgn="b"/>
                      <a:r>
                        <a:rPr lang="en-US" sz="1000" b="1" i="0" u="none" strike="noStrike">
                          <a:solidFill>
                            <a:srgbClr val="00B050"/>
                          </a:solidFill>
                          <a:effectLst/>
                          <a:latin typeface="Calibri" panose="020F0502020204030204" pitchFamily="34" charset="0"/>
                        </a:rPr>
                        <a:t>43.193</a:t>
                      </a:r>
                    </a:p>
                  </a:txBody>
                  <a:tcPr marL="6523" marR="6523" marT="6523" marB="0" anchor="b">
                    <a:lnL>
                      <a:noFill/>
                    </a:lnL>
                    <a:lnR>
                      <a:noFill/>
                    </a:lnR>
                    <a:lnT>
                      <a:noFill/>
                    </a:lnT>
                    <a:lnB>
                      <a:noFill/>
                    </a:lnB>
                  </a:tcPr>
                </a:tc>
                <a:tc>
                  <a:txBody>
                    <a:bodyPr/>
                    <a:lstStyle/>
                    <a:p>
                      <a:pPr algn="l" fontAlgn="b"/>
                      <a:r>
                        <a:rPr lang="en-US" sz="1000" b="1" i="0" u="none" strike="noStrike" dirty="0">
                          <a:solidFill>
                            <a:srgbClr val="00B050"/>
                          </a:solidFill>
                          <a:effectLst/>
                          <a:latin typeface="Calibri" panose="020F0502020204030204" pitchFamily="34" charset="0"/>
                        </a:rPr>
                        <a:t>32.4975</a:t>
                      </a:r>
                    </a:p>
                  </a:txBody>
                  <a:tcPr marL="6523" marR="6523" marT="6523" marB="0" anchor="b">
                    <a:lnL>
                      <a:noFill/>
                    </a:lnL>
                    <a:lnR>
                      <a:noFill/>
                    </a:lnR>
                    <a:lnT>
                      <a:noFill/>
                    </a:lnT>
                    <a:lnB>
                      <a:noFill/>
                    </a:lnB>
                  </a:tcPr>
                </a:tc>
                <a:extLst>
                  <a:ext uri="{0D108BD9-81ED-4DB2-BD59-A6C34878D82A}">
                    <a16:rowId xmlns:a16="http://schemas.microsoft.com/office/drawing/2014/main" val="2018900421"/>
                  </a:ext>
                </a:extLst>
              </a:tr>
              <a:tr h="528579">
                <a:tc>
                  <a:txBody>
                    <a:bodyPr/>
                    <a:lstStyle/>
                    <a:p>
                      <a:pPr algn="l" fontAlgn="b"/>
                      <a:r>
                        <a:rPr lang="en-US" sz="1000" b="0" i="0" u="none" strike="noStrike">
                          <a:solidFill>
                            <a:srgbClr val="000000"/>
                          </a:solidFill>
                          <a:effectLst/>
                          <a:latin typeface="Calibri" panose="020F0502020204030204" pitchFamily="34" charset="0"/>
                        </a:rPr>
                        <a:t>HALLMARK_APICAL_SURFACE</a:t>
                      </a:r>
                    </a:p>
                  </a:txBody>
                  <a:tcPr marL="6523" marR="6523" marT="6523" marB="0" anchor="b">
                    <a:lnL>
                      <a:noFill/>
                    </a:lnL>
                    <a:lnR>
                      <a:noFill/>
                    </a:lnR>
                    <a:lnT>
                      <a:noFill/>
                    </a:lnT>
                    <a:lnB>
                      <a:noFill/>
                    </a:lnB>
                  </a:tcPr>
                </a:tc>
                <a:tc>
                  <a:txBody>
                    <a:bodyPr/>
                    <a:lstStyle/>
                    <a:p>
                      <a:pPr algn="l" fontAlgn="b"/>
                      <a:r>
                        <a:rPr lang="en-US" sz="1000" b="0" i="0" u="none" strike="noStrike">
                          <a:solidFill>
                            <a:srgbClr val="000000"/>
                          </a:solidFill>
                          <a:effectLst/>
                          <a:latin typeface="Calibri" panose="020F0502020204030204" pitchFamily="34" charset="0"/>
                        </a:rPr>
                        <a:t>17</a:t>
                      </a:r>
                    </a:p>
                  </a:txBody>
                  <a:tcPr marL="6523" marR="6523" marT="6523" marB="0" anchor="b">
                    <a:lnL>
                      <a:noFill/>
                    </a:lnL>
                    <a:lnR>
                      <a:noFill/>
                    </a:lnR>
                    <a:lnT>
                      <a:noFill/>
                    </a:lnT>
                    <a:lnB>
                      <a:noFill/>
                    </a:lnB>
                  </a:tcPr>
                </a:tc>
                <a:tc>
                  <a:txBody>
                    <a:bodyPr/>
                    <a:lstStyle/>
                    <a:p>
                      <a:pPr algn="l" fontAlgn="b"/>
                      <a:r>
                        <a:rPr lang="en-US" sz="1000" b="0" i="0" u="none" strike="noStrike" dirty="0">
                          <a:solidFill>
                            <a:srgbClr val="FF0000"/>
                          </a:solidFill>
                          <a:effectLst/>
                          <a:latin typeface="Calibri" panose="020F0502020204030204" pitchFamily="34" charset="0"/>
                        </a:rPr>
                        <a:t>15</a:t>
                      </a:r>
                    </a:p>
                  </a:txBody>
                  <a:tcPr marL="6523" marR="6523" marT="6523" marB="0" anchor="b">
                    <a:lnL>
                      <a:noFill/>
                    </a:lnL>
                    <a:lnR>
                      <a:noFill/>
                    </a:lnR>
                    <a:lnT>
                      <a:noFill/>
                    </a:lnT>
                    <a:lnB>
                      <a:noFill/>
                    </a:lnB>
                  </a:tcPr>
                </a:tc>
                <a:tc>
                  <a:txBody>
                    <a:bodyPr/>
                    <a:lstStyle/>
                    <a:p>
                      <a:pPr algn="l" fontAlgn="b"/>
                      <a:r>
                        <a:rPr lang="en-US" sz="1000" b="0" i="0" u="none" strike="noStrike">
                          <a:solidFill>
                            <a:srgbClr val="000000"/>
                          </a:solidFill>
                          <a:effectLst/>
                          <a:latin typeface="Calibri" panose="020F0502020204030204" pitchFamily="34" charset="0"/>
                        </a:rPr>
                        <a:t>5</a:t>
                      </a:r>
                    </a:p>
                  </a:txBody>
                  <a:tcPr marL="6523" marR="6523" marT="6523" marB="0" anchor="b">
                    <a:lnL>
                      <a:noFill/>
                    </a:lnL>
                    <a:lnR>
                      <a:noFill/>
                    </a:lnR>
                    <a:lnT>
                      <a:noFill/>
                    </a:lnT>
                    <a:lnB>
                      <a:noFill/>
                    </a:lnB>
                  </a:tcPr>
                </a:tc>
                <a:tc>
                  <a:txBody>
                    <a:bodyPr/>
                    <a:lstStyle/>
                    <a:p>
                      <a:pPr algn="l" fontAlgn="b"/>
                      <a:r>
                        <a:rPr lang="en-US" sz="1000" b="0" i="0" u="none" strike="noStrike">
                          <a:solidFill>
                            <a:srgbClr val="000000"/>
                          </a:solidFill>
                          <a:effectLst/>
                          <a:latin typeface="Calibri" panose="020F0502020204030204" pitchFamily="34" charset="0"/>
                        </a:rPr>
                        <a:t>APP,LYN</a:t>
                      </a:r>
                    </a:p>
                  </a:txBody>
                  <a:tcPr marL="6523" marR="6523" marT="6523" marB="0" anchor="b">
                    <a:lnL>
                      <a:noFill/>
                    </a:lnL>
                    <a:lnR>
                      <a:noFill/>
                    </a:lnR>
                    <a:lnT>
                      <a:noFill/>
                    </a:lnT>
                    <a:lnB>
                      <a:noFill/>
                    </a:lnB>
                  </a:tcPr>
                </a:tc>
                <a:tc>
                  <a:txBody>
                    <a:bodyPr/>
                    <a:lstStyle/>
                    <a:p>
                      <a:pPr algn="l" fontAlgn="b"/>
                      <a:r>
                        <a:rPr lang="en-US" sz="1000" b="0" i="0" u="none" strike="noStrike" dirty="0">
                          <a:solidFill>
                            <a:srgbClr val="FF0000"/>
                          </a:solidFill>
                          <a:effectLst/>
                          <a:latin typeface="Calibri" panose="020F0502020204030204" pitchFamily="34" charset="0"/>
                        </a:rPr>
                        <a:t>0.111111111</a:t>
                      </a:r>
                    </a:p>
                  </a:txBody>
                  <a:tcPr marL="6523" marR="6523" marT="6523" marB="0" anchor="b">
                    <a:lnL>
                      <a:noFill/>
                    </a:lnL>
                    <a:lnR>
                      <a:noFill/>
                    </a:lnR>
                    <a:lnT>
                      <a:noFill/>
                    </a:lnT>
                    <a:lnB>
                      <a:noFill/>
                    </a:lnB>
                  </a:tcPr>
                </a:tc>
                <a:tc>
                  <a:txBody>
                    <a:bodyPr/>
                    <a:lstStyle/>
                    <a:p>
                      <a:pPr algn="l" fontAlgn="b"/>
                      <a:r>
                        <a:rPr lang="en-US" sz="1000" b="0" i="0" u="none" strike="noStrike">
                          <a:solidFill>
                            <a:srgbClr val="000000"/>
                          </a:solidFill>
                          <a:effectLst/>
                          <a:latin typeface="Calibri" panose="020F0502020204030204" pitchFamily="34" charset="0"/>
                        </a:rPr>
                        <a:t>0.153333333</a:t>
                      </a:r>
                    </a:p>
                  </a:txBody>
                  <a:tcPr marL="6523" marR="6523" marT="6523" marB="0" anchor="b">
                    <a:lnL>
                      <a:noFill/>
                    </a:lnL>
                    <a:lnR>
                      <a:noFill/>
                    </a:lnR>
                    <a:lnT>
                      <a:noFill/>
                    </a:lnT>
                    <a:lnB>
                      <a:noFill/>
                    </a:lnB>
                  </a:tcPr>
                </a:tc>
                <a:tc>
                  <a:txBody>
                    <a:bodyPr/>
                    <a:lstStyle/>
                    <a:p>
                      <a:pPr algn="l" fontAlgn="b"/>
                      <a:r>
                        <a:rPr lang="en-US" sz="1000" b="0" i="0" u="none" strike="noStrike">
                          <a:solidFill>
                            <a:srgbClr val="000000"/>
                          </a:solidFill>
                          <a:effectLst/>
                          <a:latin typeface="Calibri" panose="020F0502020204030204" pitchFamily="34" charset="0"/>
                        </a:rPr>
                        <a:t>5</a:t>
                      </a:r>
                    </a:p>
                  </a:txBody>
                  <a:tcPr marL="6523" marR="6523" marT="6523" marB="0" anchor="b">
                    <a:lnL>
                      <a:noFill/>
                    </a:lnL>
                    <a:lnR>
                      <a:noFill/>
                    </a:lnR>
                    <a:lnT>
                      <a:noFill/>
                    </a:lnT>
                    <a:lnB>
                      <a:noFill/>
                    </a:lnB>
                  </a:tcPr>
                </a:tc>
                <a:tc>
                  <a:txBody>
                    <a:bodyPr/>
                    <a:lstStyle/>
                    <a:p>
                      <a:pPr algn="l" fontAlgn="b"/>
                      <a:r>
                        <a:rPr lang="en-US" sz="1000" b="0" i="0" u="none" strike="noStrike">
                          <a:solidFill>
                            <a:srgbClr val="000000"/>
                          </a:solidFill>
                          <a:effectLst/>
                          <a:latin typeface="Calibri" panose="020F0502020204030204" pitchFamily="34" charset="0"/>
                        </a:rPr>
                        <a:t>2.65</a:t>
                      </a:r>
                    </a:p>
                  </a:txBody>
                  <a:tcPr marL="6523" marR="6523" marT="6523" marB="0" anchor="b">
                    <a:lnL>
                      <a:noFill/>
                    </a:lnL>
                    <a:lnR>
                      <a:noFill/>
                    </a:lnR>
                    <a:lnT>
                      <a:noFill/>
                    </a:lnT>
                    <a:lnB>
                      <a:noFill/>
                    </a:lnB>
                  </a:tcPr>
                </a:tc>
                <a:tc>
                  <a:txBody>
                    <a:bodyPr/>
                    <a:lstStyle/>
                    <a:p>
                      <a:pPr algn="l" fontAlgn="b"/>
                      <a:r>
                        <a:rPr lang="en-US" sz="1000" b="0" i="0" u="none" strike="noStrike">
                          <a:solidFill>
                            <a:srgbClr val="000000"/>
                          </a:solidFill>
                          <a:effectLst/>
                          <a:latin typeface="Calibri" panose="020F0502020204030204" pitchFamily="34" charset="0"/>
                        </a:rPr>
                        <a:t>1</a:t>
                      </a:r>
                    </a:p>
                  </a:txBody>
                  <a:tcPr marL="6523" marR="6523" marT="6523" marB="0" anchor="b">
                    <a:lnL>
                      <a:noFill/>
                    </a:lnL>
                    <a:lnR>
                      <a:noFill/>
                    </a:lnR>
                    <a:lnT>
                      <a:noFill/>
                    </a:lnT>
                    <a:lnB>
                      <a:noFill/>
                    </a:lnB>
                  </a:tcPr>
                </a:tc>
                <a:tc>
                  <a:txBody>
                    <a:bodyPr/>
                    <a:lstStyle/>
                    <a:p>
                      <a:pPr algn="l" fontAlgn="b"/>
                      <a:r>
                        <a:rPr lang="en-US" sz="1000" b="0" i="0" u="none" strike="noStrike" dirty="0">
                          <a:solidFill>
                            <a:srgbClr val="FF0000"/>
                          </a:solidFill>
                          <a:effectLst/>
                          <a:latin typeface="Calibri" panose="020F0502020204030204" pitchFamily="34" charset="0"/>
                        </a:rPr>
                        <a:t>3</a:t>
                      </a:r>
                    </a:p>
                  </a:txBody>
                  <a:tcPr marL="6523" marR="6523" marT="6523" marB="0" anchor="b">
                    <a:lnL>
                      <a:noFill/>
                    </a:lnL>
                    <a:lnR>
                      <a:noFill/>
                    </a:lnR>
                    <a:lnT>
                      <a:noFill/>
                    </a:lnT>
                    <a:lnB>
                      <a:noFill/>
                    </a:lnB>
                  </a:tcPr>
                </a:tc>
                <a:tc>
                  <a:txBody>
                    <a:bodyPr/>
                    <a:lstStyle/>
                    <a:p>
                      <a:pPr algn="l" fontAlgn="b"/>
                      <a:r>
                        <a:rPr lang="en-US" sz="1000" b="1" i="0" u="none" strike="noStrike" dirty="0">
                          <a:solidFill>
                            <a:srgbClr val="00B050"/>
                          </a:solidFill>
                          <a:effectLst/>
                          <a:latin typeface="Calibri" panose="020F0502020204030204" pitchFamily="34" charset="0"/>
                        </a:rPr>
                        <a:t>12.106</a:t>
                      </a:r>
                    </a:p>
                  </a:txBody>
                  <a:tcPr marL="6523" marR="6523" marT="6523" marB="0" anchor="b">
                    <a:lnL>
                      <a:noFill/>
                    </a:lnL>
                    <a:lnR>
                      <a:noFill/>
                    </a:lnR>
                    <a:lnT>
                      <a:noFill/>
                    </a:lnT>
                    <a:lnB>
                      <a:noFill/>
                    </a:lnB>
                  </a:tcPr>
                </a:tc>
                <a:tc>
                  <a:txBody>
                    <a:bodyPr/>
                    <a:lstStyle/>
                    <a:p>
                      <a:pPr algn="l" fontAlgn="b"/>
                      <a:r>
                        <a:rPr lang="en-US" sz="1000" b="1" i="0" u="none" strike="noStrike" dirty="0">
                          <a:solidFill>
                            <a:srgbClr val="00B050"/>
                          </a:solidFill>
                          <a:effectLst/>
                          <a:latin typeface="Calibri" panose="020F0502020204030204" pitchFamily="34" charset="0"/>
                        </a:rPr>
                        <a:t>7.7736</a:t>
                      </a:r>
                    </a:p>
                  </a:txBody>
                  <a:tcPr marL="6523" marR="6523" marT="6523" marB="0" anchor="b">
                    <a:lnL>
                      <a:noFill/>
                    </a:lnL>
                    <a:lnR>
                      <a:noFill/>
                    </a:lnR>
                    <a:lnT>
                      <a:noFill/>
                    </a:lnT>
                    <a:lnB>
                      <a:noFill/>
                    </a:lnB>
                  </a:tcPr>
                </a:tc>
                <a:extLst>
                  <a:ext uri="{0D108BD9-81ED-4DB2-BD59-A6C34878D82A}">
                    <a16:rowId xmlns:a16="http://schemas.microsoft.com/office/drawing/2014/main" val="1693669627"/>
                  </a:ext>
                </a:extLst>
              </a:tr>
              <a:tr h="354864">
                <a:tc>
                  <a:txBody>
                    <a:bodyPr/>
                    <a:lstStyle/>
                    <a:p>
                      <a:pPr algn="l" fontAlgn="b"/>
                      <a:r>
                        <a:rPr lang="en-US" sz="1000" b="0" i="0" u="none" strike="noStrike">
                          <a:solidFill>
                            <a:srgbClr val="000000"/>
                          </a:solidFill>
                          <a:effectLst/>
                          <a:latin typeface="Calibri" panose="020F0502020204030204" pitchFamily="34" charset="0"/>
                        </a:rPr>
                        <a:t>HALLMARK_APOPTOSIS</a:t>
                      </a:r>
                    </a:p>
                  </a:txBody>
                  <a:tcPr marL="6523" marR="6523" marT="6523" marB="0" anchor="b">
                    <a:lnL>
                      <a:noFill/>
                    </a:lnL>
                    <a:lnR>
                      <a:noFill/>
                    </a:lnR>
                    <a:lnT>
                      <a:noFill/>
                    </a:lnT>
                    <a:lnB>
                      <a:noFill/>
                    </a:lnB>
                  </a:tcPr>
                </a:tc>
                <a:tc>
                  <a:txBody>
                    <a:bodyPr/>
                    <a:lstStyle/>
                    <a:p>
                      <a:pPr algn="l" fontAlgn="b"/>
                      <a:r>
                        <a:rPr lang="en-US" sz="1000" b="0" i="0" u="none" strike="noStrike">
                          <a:solidFill>
                            <a:srgbClr val="000000"/>
                          </a:solidFill>
                          <a:effectLst/>
                          <a:latin typeface="Calibri" panose="020F0502020204030204" pitchFamily="34" charset="0"/>
                        </a:rPr>
                        <a:t>138</a:t>
                      </a:r>
                    </a:p>
                  </a:txBody>
                  <a:tcPr marL="6523" marR="6523" marT="6523" marB="0" anchor="b">
                    <a:lnL>
                      <a:noFill/>
                    </a:lnL>
                    <a:lnR>
                      <a:noFill/>
                    </a:lnR>
                    <a:lnT>
                      <a:noFill/>
                    </a:lnT>
                    <a:lnB>
                      <a:noFill/>
                    </a:lnB>
                  </a:tcPr>
                </a:tc>
                <a:tc>
                  <a:txBody>
                    <a:bodyPr/>
                    <a:lstStyle/>
                    <a:p>
                      <a:pPr algn="l" fontAlgn="b"/>
                      <a:r>
                        <a:rPr lang="en-US" sz="1000" b="0" i="0" u="none" strike="noStrike" dirty="0">
                          <a:solidFill>
                            <a:srgbClr val="FF0000"/>
                          </a:solidFill>
                          <a:effectLst/>
                          <a:latin typeface="Calibri" panose="020F0502020204030204" pitchFamily="34" charset="0"/>
                        </a:rPr>
                        <a:t>467</a:t>
                      </a:r>
                    </a:p>
                  </a:txBody>
                  <a:tcPr marL="6523" marR="6523" marT="6523" marB="0" anchor="b">
                    <a:lnL>
                      <a:noFill/>
                    </a:lnL>
                    <a:lnR>
                      <a:noFill/>
                    </a:lnR>
                    <a:lnT>
                      <a:noFill/>
                    </a:lnT>
                    <a:lnB>
                      <a:noFill/>
                    </a:lnB>
                  </a:tcPr>
                </a:tc>
                <a:tc>
                  <a:txBody>
                    <a:bodyPr/>
                    <a:lstStyle/>
                    <a:p>
                      <a:pPr algn="l" fontAlgn="b"/>
                      <a:r>
                        <a:rPr lang="en-US" sz="1000" b="0" i="0" u="none" strike="noStrike">
                          <a:solidFill>
                            <a:srgbClr val="000000"/>
                          </a:solidFill>
                          <a:effectLst/>
                          <a:latin typeface="Calibri" panose="020F0502020204030204" pitchFamily="34" charset="0"/>
                        </a:rPr>
                        <a:t>42</a:t>
                      </a:r>
                    </a:p>
                  </a:txBody>
                  <a:tcPr marL="6523" marR="6523" marT="6523" marB="0" anchor="b">
                    <a:lnL>
                      <a:noFill/>
                    </a:lnL>
                    <a:lnR>
                      <a:noFill/>
                    </a:lnR>
                    <a:lnT>
                      <a:noFill/>
                    </a:lnT>
                    <a:lnB>
                      <a:noFill/>
                    </a:lnB>
                  </a:tcPr>
                </a:tc>
                <a:tc>
                  <a:txBody>
                    <a:bodyPr/>
                    <a:lstStyle/>
                    <a:p>
                      <a:pPr algn="l" fontAlgn="b"/>
                      <a:r>
                        <a:rPr lang="en-US" sz="1000" b="0" i="0" u="none" strike="noStrike">
                          <a:solidFill>
                            <a:srgbClr val="000000"/>
                          </a:solidFill>
                          <a:effectLst/>
                          <a:latin typeface="Calibri" panose="020F0502020204030204" pitchFamily="34" charset="0"/>
                        </a:rPr>
                        <a:t>JUN</a:t>
                      </a:r>
                    </a:p>
                  </a:txBody>
                  <a:tcPr marL="6523" marR="6523" marT="6523" marB="0" anchor="b">
                    <a:lnL>
                      <a:noFill/>
                    </a:lnL>
                    <a:lnR>
                      <a:noFill/>
                    </a:lnR>
                    <a:lnT>
                      <a:noFill/>
                    </a:lnT>
                    <a:lnB>
                      <a:noFill/>
                    </a:lnB>
                  </a:tcPr>
                </a:tc>
                <a:tc>
                  <a:txBody>
                    <a:bodyPr/>
                    <a:lstStyle/>
                    <a:p>
                      <a:pPr algn="l" fontAlgn="b"/>
                      <a:r>
                        <a:rPr lang="en-US" sz="1000" b="0" i="0" u="none" strike="noStrike" dirty="0">
                          <a:solidFill>
                            <a:srgbClr val="FF0000"/>
                          </a:solidFill>
                          <a:effectLst/>
                          <a:latin typeface="Calibri" panose="020F0502020204030204" pitchFamily="34" charset="0"/>
                        </a:rPr>
                        <a:t>0.215303699</a:t>
                      </a:r>
                    </a:p>
                  </a:txBody>
                  <a:tcPr marL="6523" marR="6523" marT="6523" marB="0" anchor="b">
                    <a:lnL>
                      <a:noFill/>
                    </a:lnL>
                    <a:lnR>
                      <a:noFill/>
                    </a:lnR>
                    <a:lnT>
                      <a:noFill/>
                    </a:lnT>
                    <a:lnB>
                      <a:noFill/>
                    </a:lnB>
                  </a:tcPr>
                </a:tc>
                <a:tc>
                  <a:txBody>
                    <a:bodyPr/>
                    <a:lstStyle/>
                    <a:p>
                      <a:pPr algn="l" fontAlgn="b"/>
                      <a:r>
                        <a:rPr lang="en-US" sz="1000" b="0" i="0" u="none" strike="noStrike">
                          <a:solidFill>
                            <a:srgbClr val="000000"/>
                          </a:solidFill>
                          <a:effectLst/>
                          <a:latin typeface="Calibri" panose="020F0502020204030204" pitchFamily="34" charset="0"/>
                        </a:rPr>
                        <a:t>0.405644515</a:t>
                      </a:r>
                    </a:p>
                  </a:txBody>
                  <a:tcPr marL="6523" marR="6523" marT="6523" marB="0" anchor="b">
                    <a:lnL>
                      <a:noFill/>
                    </a:lnL>
                    <a:lnR>
                      <a:noFill/>
                    </a:lnR>
                    <a:lnT>
                      <a:noFill/>
                    </a:lnT>
                    <a:lnB>
                      <a:noFill/>
                    </a:lnB>
                  </a:tcPr>
                </a:tc>
                <a:tc>
                  <a:txBody>
                    <a:bodyPr/>
                    <a:lstStyle/>
                    <a:p>
                      <a:pPr algn="l" fontAlgn="b"/>
                      <a:r>
                        <a:rPr lang="en-US" sz="1000" b="0" i="0" u="none" strike="noStrike">
                          <a:solidFill>
                            <a:srgbClr val="000000"/>
                          </a:solidFill>
                          <a:effectLst/>
                          <a:latin typeface="Calibri" panose="020F0502020204030204" pitchFamily="34" charset="0"/>
                        </a:rPr>
                        <a:t>6</a:t>
                      </a:r>
                    </a:p>
                  </a:txBody>
                  <a:tcPr marL="6523" marR="6523" marT="6523" marB="0" anchor="b">
                    <a:lnL>
                      <a:noFill/>
                    </a:lnL>
                    <a:lnR>
                      <a:noFill/>
                    </a:lnR>
                    <a:lnT>
                      <a:noFill/>
                    </a:lnT>
                    <a:lnB>
                      <a:noFill/>
                    </a:lnB>
                  </a:tcPr>
                </a:tc>
                <a:tc>
                  <a:txBody>
                    <a:bodyPr/>
                    <a:lstStyle/>
                    <a:p>
                      <a:pPr algn="l" fontAlgn="b"/>
                      <a:r>
                        <a:rPr lang="en-US" sz="1000" b="0" i="0" u="none" strike="noStrike">
                          <a:solidFill>
                            <a:srgbClr val="000000"/>
                          </a:solidFill>
                          <a:effectLst/>
                          <a:latin typeface="Calibri" panose="020F0502020204030204" pitchFamily="34" charset="0"/>
                        </a:rPr>
                        <a:t>2.759229874</a:t>
                      </a:r>
                    </a:p>
                  </a:txBody>
                  <a:tcPr marL="6523" marR="6523" marT="6523" marB="0" anchor="b">
                    <a:lnL>
                      <a:noFill/>
                    </a:lnL>
                    <a:lnR>
                      <a:noFill/>
                    </a:lnR>
                    <a:lnT>
                      <a:noFill/>
                    </a:lnT>
                    <a:lnB>
                      <a:noFill/>
                    </a:lnB>
                  </a:tcPr>
                </a:tc>
                <a:tc>
                  <a:txBody>
                    <a:bodyPr/>
                    <a:lstStyle/>
                    <a:p>
                      <a:pPr algn="l" fontAlgn="b"/>
                      <a:r>
                        <a:rPr lang="en-US" sz="1000" b="0" i="0" u="none" strike="noStrike">
                          <a:solidFill>
                            <a:srgbClr val="000000"/>
                          </a:solidFill>
                          <a:effectLst/>
                          <a:latin typeface="Calibri" panose="020F0502020204030204" pitchFamily="34" charset="0"/>
                        </a:rPr>
                        <a:t>1</a:t>
                      </a:r>
                    </a:p>
                  </a:txBody>
                  <a:tcPr marL="6523" marR="6523" marT="6523" marB="0" anchor="b">
                    <a:lnL>
                      <a:noFill/>
                    </a:lnL>
                    <a:lnR>
                      <a:noFill/>
                    </a:lnR>
                    <a:lnT>
                      <a:noFill/>
                    </a:lnT>
                    <a:lnB>
                      <a:noFill/>
                    </a:lnB>
                  </a:tcPr>
                </a:tc>
                <a:tc>
                  <a:txBody>
                    <a:bodyPr/>
                    <a:lstStyle/>
                    <a:p>
                      <a:pPr algn="l" fontAlgn="b"/>
                      <a:r>
                        <a:rPr lang="en-US" sz="1000" b="0" i="0" u="none" strike="noStrike" dirty="0">
                          <a:solidFill>
                            <a:srgbClr val="FF0000"/>
                          </a:solidFill>
                          <a:effectLst/>
                          <a:latin typeface="Calibri" panose="020F0502020204030204" pitchFamily="34" charset="0"/>
                        </a:rPr>
                        <a:t>7</a:t>
                      </a:r>
                    </a:p>
                  </a:txBody>
                  <a:tcPr marL="6523" marR="6523" marT="6523" marB="0" anchor="b">
                    <a:lnL>
                      <a:noFill/>
                    </a:lnL>
                    <a:lnR>
                      <a:noFill/>
                    </a:lnR>
                    <a:lnT>
                      <a:noFill/>
                    </a:lnT>
                    <a:lnB>
                      <a:noFill/>
                    </a:lnB>
                  </a:tcPr>
                </a:tc>
                <a:tc>
                  <a:txBody>
                    <a:bodyPr/>
                    <a:lstStyle/>
                    <a:p>
                      <a:pPr algn="l" fontAlgn="b"/>
                      <a:r>
                        <a:rPr lang="en-US" sz="1000" b="1" i="0" u="none" strike="noStrike" dirty="0">
                          <a:solidFill>
                            <a:srgbClr val="00B050"/>
                          </a:solidFill>
                          <a:effectLst/>
                          <a:latin typeface="Calibri" panose="020F0502020204030204" pitchFamily="34" charset="0"/>
                        </a:rPr>
                        <a:t>34.192</a:t>
                      </a:r>
                    </a:p>
                  </a:txBody>
                  <a:tcPr marL="6523" marR="6523" marT="6523" marB="0" anchor="b">
                    <a:lnL>
                      <a:noFill/>
                    </a:lnL>
                    <a:lnR>
                      <a:noFill/>
                    </a:lnR>
                    <a:lnT>
                      <a:noFill/>
                    </a:lnT>
                    <a:lnB>
                      <a:noFill/>
                    </a:lnB>
                  </a:tcPr>
                </a:tc>
                <a:tc>
                  <a:txBody>
                    <a:bodyPr/>
                    <a:lstStyle/>
                    <a:p>
                      <a:pPr algn="l" fontAlgn="b"/>
                      <a:r>
                        <a:rPr lang="en-US" sz="1000" b="1" i="0" u="none" strike="noStrike" dirty="0">
                          <a:solidFill>
                            <a:srgbClr val="00B050"/>
                          </a:solidFill>
                          <a:effectLst/>
                          <a:latin typeface="Calibri" panose="020F0502020204030204" pitchFamily="34" charset="0"/>
                        </a:rPr>
                        <a:t>25.6423</a:t>
                      </a:r>
                    </a:p>
                  </a:txBody>
                  <a:tcPr marL="6523" marR="6523" marT="6523" marB="0" anchor="b">
                    <a:lnL>
                      <a:noFill/>
                    </a:lnL>
                    <a:lnR>
                      <a:noFill/>
                    </a:lnR>
                    <a:lnT>
                      <a:noFill/>
                    </a:lnT>
                    <a:lnB>
                      <a:noFill/>
                    </a:lnB>
                  </a:tcPr>
                </a:tc>
                <a:extLst>
                  <a:ext uri="{0D108BD9-81ED-4DB2-BD59-A6C34878D82A}">
                    <a16:rowId xmlns:a16="http://schemas.microsoft.com/office/drawing/2014/main" val="3399242146"/>
                  </a:ext>
                </a:extLst>
              </a:tr>
              <a:tr h="528579">
                <a:tc>
                  <a:txBody>
                    <a:bodyPr/>
                    <a:lstStyle/>
                    <a:p>
                      <a:pPr algn="l" fontAlgn="b"/>
                      <a:r>
                        <a:rPr lang="en-US" sz="1000" b="0" i="0" u="none" strike="noStrike" dirty="0">
                          <a:solidFill>
                            <a:srgbClr val="000000"/>
                          </a:solidFill>
                          <a:effectLst/>
                          <a:latin typeface="Calibri" panose="020F0502020204030204" pitchFamily="34" charset="0"/>
                        </a:rPr>
                        <a:t>HALLMARK_BILE_ACID_METABOLISM</a:t>
                      </a:r>
                    </a:p>
                  </a:txBody>
                  <a:tcPr marL="6523" marR="6523" marT="6523" marB="0" anchor="b">
                    <a:lnL>
                      <a:noFill/>
                    </a:lnL>
                    <a:lnR>
                      <a:noFill/>
                    </a:lnR>
                    <a:lnT>
                      <a:noFill/>
                    </a:lnT>
                    <a:lnB>
                      <a:noFill/>
                    </a:lnB>
                  </a:tcPr>
                </a:tc>
                <a:tc>
                  <a:txBody>
                    <a:bodyPr/>
                    <a:lstStyle/>
                    <a:p>
                      <a:pPr algn="l" fontAlgn="b"/>
                      <a:r>
                        <a:rPr lang="en-US" sz="1000" b="0" i="0" u="none" strike="noStrike">
                          <a:solidFill>
                            <a:srgbClr val="000000"/>
                          </a:solidFill>
                          <a:effectLst/>
                          <a:latin typeface="Calibri" panose="020F0502020204030204" pitchFamily="34" charset="0"/>
                        </a:rPr>
                        <a:t>59</a:t>
                      </a:r>
                    </a:p>
                  </a:txBody>
                  <a:tcPr marL="6523" marR="6523" marT="6523" marB="0" anchor="b">
                    <a:lnL>
                      <a:noFill/>
                    </a:lnL>
                    <a:lnR>
                      <a:noFill/>
                    </a:lnR>
                    <a:lnT>
                      <a:noFill/>
                    </a:lnT>
                    <a:lnB>
                      <a:noFill/>
                    </a:lnB>
                  </a:tcPr>
                </a:tc>
                <a:tc>
                  <a:txBody>
                    <a:bodyPr/>
                    <a:lstStyle/>
                    <a:p>
                      <a:pPr algn="l" fontAlgn="b"/>
                      <a:r>
                        <a:rPr lang="en-US" sz="1000" b="0" i="0" u="none" strike="noStrike">
                          <a:solidFill>
                            <a:srgbClr val="FF0000"/>
                          </a:solidFill>
                          <a:effectLst/>
                          <a:latin typeface="Calibri" panose="020F0502020204030204" pitchFamily="34" charset="0"/>
                        </a:rPr>
                        <a:t>89</a:t>
                      </a:r>
                    </a:p>
                  </a:txBody>
                  <a:tcPr marL="6523" marR="6523" marT="6523" marB="0" anchor="b">
                    <a:lnL>
                      <a:noFill/>
                    </a:lnL>
                    <a:lnR>
                      <a:noFill/>
                    </a:lnR>
                    <a:lnT>
                      <a:noFill/>
                    </a:lnT>
                    <a:lnB>
                      <a:noFill/>
                    </a:lnB>
                  </a:tcPr>
                </a:tc>
                <a:tc>
                  <a:txBody>
                    <a:bodyPr/>
                    <a:lstStyle/>
                    <a:p>
                      <a:pPr algn="l" fontAlgn="b"/>
                      <a:r>
                        <a:rPr lang="en-US" sz="1000" b="0" i="0" u="none" strike="noStrike">
                          <a:solidFill>
                            <a:srgbClr val="000000"/>
                          </a:solidFill>
                          <a:effectLst/>
                          <a:latin typeface="Calibri" panose="020F0502020204030204" pitchFamily="34" charset="0"/>
                        </a:rPr>
                        <a:t>10</a:t>
                      </a:r>
                    </a:p>
                  </a:txBody>
                  <a:tcPr marL="6523" marR="6523" marT="6523" marB="0" anchor="b">
                    <a:lnL>
                      <a:noFill/>
                    </a:lnL>
                    <a:lnR>
                      <a:noFill/>
                    </a:lnR>
                    <a:lnT>
                      <a:noFill/>
                    </a:lnT>
                    <a:lnB>
                      <a:noFill/>
                    </a:lnB>
                  </a:tcPr>
                </a:tc>
                <a:tc>
                  <a:txBody>
                    <a:bodyPr/>
                    <a:lstStyle/>
                    <a:p>
                      <a:pPr algn="l" fontAlgn="b"/>
                      <a:r>
                        <a:rPr lang="en-US" sz="1000" b="0" i="0" u="none" strike="noStrike">
                          <a:solidFill>
                            <a:srgbClr val="000000"/>
                          </a:solidFill>
                          <a:effectLst/>
                          <a:latin typeface="Calibri" panose="020F0502020204030204" pitchFamily="34" charset="0"/>
                        </a:rPr>
                        <a:t>PEX19</a:t>
                      </a:r>
                    </a:p>
                  </a:txBody>
                  <a:tcPr marL="6523" marR="6523" marT="6523" marB="0" anchor="b">
                    <a:lnL>
                      <a:noFill/>
                    </a:lnL>
                    <a:lnR>
                      <a:noFill/>
                    </a:lnR>
                    <a:lnT>
                      <a:noFill/>
                    </a:lnT>
                    <a:lnB>
                      <a:noFill/>
                    </a:lnB>
                  </a:tcPr>
                </a:tc>
                <a:tc>
                  <a:txBody>
                    <a:bodyPr/>
                    <a:lstStyle/>
                    <a:p>
                      <a:pPr algn="l" fontAlgn="b"/>
                      <a:r>
                        <a:rPr lang="en-US" sz="1000" b="0" i="0" u="none" strike="noStrike" dirty="0">
                          <a:solidFill>
                            <a:srgbClr val="FF0000"/>
                          </a:solidFill>
                          <a:effectLst/>
                          <a:latin typeface="Calibri" panose="020F0502020204030204" pitchFamily="34" charset="0"/>
                        </a:rPr>
                        <a:t>0.434083601</a:t>
                      </a:r>
                    </a:p>
                  </a:txBody>
                  <a:tcPr marL="6523" marR="6523" marT="6523" marB="0" anchor="b">
                    <a:lnL>
                      <a:noFill/>
                    </a:lnL>
                    <a:lnR>
                      <a:noFill/>
                    </a:lnR>
                    <a:lnT>
                      <a:noFill/>
                    </a:lnT>
                    <a:lnB>
                      <a:noFill/>
                    </a:lnB>
                  </a:tcPr>
                </a:tc>
                <a:tc>
                  <a:txBody>
                    <a:bodyPr/>
                    <a:lstStyle/>
                    <a:p>
                      <a:pPr algn="l" fontAlgn="b"/>
                      <a:r>
                        <a:rPr lang="en-US" sz="1000" b="0" i="0" u="none" strike="noStrike">
                          <a:solidFill>
                            <a:srgbClr val="000000"/>
                          </a:solidFill>
                          <a:effectLst/>
                          <a:latin typeface="Calibri" panose="020F0502020204030204" pitchFamily="34" charset="0"/>
                        </a:rPr>
                        <a:t>0.485056136</a:t>
                      </a:r>
                    </a:p>
                  </a:txBody>
                  <a:tcPr marL="6523" marR="6523" marT="6523" marB="0" anchor="b">
                    <a:lnL>
                      <a:noFill/>
                    </a:lnL>
                    <a:lnR>
                      <a:noFill/>
                    </a:lnR>
                    <a:lnT>
                      <a:noFill/>
                    </a:lnT>
                    <a:lnB>
                      <a:noFill/>
                    </a:lnB>
                  </a:tcPr>
                </a:tc>
                <a:tc>
                  <a:txBody>
                    <a:bodyPr/>
                    <a:lstStyle/>
                    <a:p>
                      <a:pPr algn="l" fontAlgn="b"/>
                      <a:r>
                        <a:rPr lang="en-US" sz="1000" b="0" i="0" u="none" strike="noStrike">
                          <a:solidFill>
                            <a:srgbClr val="000000"/>
                          </a:solidFill>
                          <a:effectLst/>
                          <a:latin typeface="Calibri" panose="020F0502020204030204" pitchFamily="34" charset="0"/>
                        </a:rPr>
                        <a:t>12</a:t>
                      </a:r>
                    </a:p>
                  </a:txBody>
                  <a:tcPr marL="6523" marR="6523" marT="6523" marB="0" anchor="b">
                    <a:lnL>
                      <a:noFill/>
                    </a:lnL>
                    <a:lnR>
                      <a:noFill/>
                    </a:lnR>
                    <a:lnT>
                      <a:noFill/>
                    </a:lnT>
                    <a:lnB>
                      <a:noFill/>
                    </a:lnB>
                  </a:tcPr>
                </a:tc>
                <a:tc>
                  <a:txBody>
                    <a:bodyPr/>
                    <a:lstStyle/>
                    <a:p>
                      <a:pPr algn="l" fontAlgn="b"/>
                      <a:r>
                        <a:rPr lang="en-US" sz="1000" b="0" i="0" u="none" strike="noStrike" dirty="0">
                          <a:solidFill>
                            <a:srgbClr val="000000"/>
                          </a:solidFill>
                          <a:effectLst/>
                          <a:latin typeface="Calibri" panose="020F0502020204030204" pitchFamily="34" charset="0"/>
                        </a:rPr>
                        <a:t>5.44765343</a:t>
                      </a:r>
                    </a:p>
                  </a:txBody>
                  <a:tcPr marL="6523" marR="6523" marT="6523" marB="0" anchor="b">
                    <a:lnL>
                      <a:noFill/>
                    </a:lnL>
                    <a:lnR>
                      <a:noFill/>
                    </a:lnR>
                    <a:lnT>
                      <a:noFill/>
                    </a:lnT>
                    <a:lnB>
                      <a:noFill/>
                    </a:lnB>
                  </a:tcPr>
                </a:tc>
                <a:tc>
                  <a:txBody>
                    <a:bodyPr/>
                    <a:lstStyle/>
                    <a:p>
                      <a:pPr algn="l" fontAlgn="b"/>
                      <a:r>
                        <a:rPr lang="en-US" sz="1000" b="0" i="0" u="none" strike="noStrike" dirty="0">
                          <a:solidFill>
                            <a:srgbClr val="000000"/>
                          </a:solidFill>
                          <a:effectLst/>
                          <a:latin typeface="Calibri" panose="020F0502020204030204" pitchFamily="34" charset="0"/>
                        </a:rPr>
                        <a:t>1</a:t>
                      </a:r>
                    </a:p>
                  </a:txBody>
                  <a:tcPr marL="6523" marR="6523" marT="6523" marB="0" anchor="b">
                    <a:lnL>
                      <a:noFill/>
                    </a:lnL>
                    <a:lnR>
                      <a:noFill/>
                    </a:lnR>
                    <a:lnT>
                      <a:noFill/>
                    </a:lnT>
                    <a:lnB>
                      <a:noFill/>
                    </a:lnB>
                  </a:tcPr>
                </a:tc>
                <a:tc>
                  <a:txBody>
                    <a:bodyPr/>
                    <a:lstStyle/>
                    <a:p>
                      <a:pPr algn="l" fontAlgn="b"/>
                      <a:r>
                        <a:rPr lang="en-US" sz="1000" b="0" i="0" u="none" strike="noStrike" dirty="0">
                          <a:solidFill>
                            <a:srgbClr val="FF0000"/>
                          </a:solidFill>
                          <a:effectLst/>
                          <a:latin typeface="Calibri" panose="020F0502020204030204" pitchFamily="34" charset="0"/>
                        </a:rPr>
                        <a:t>6</a:t>
                      </a:r>
                    </a:p>
                  </a:txBody>
                  <a:tcPr marL="6523" marR="6523" marT="6523" marB="0" anchor="b">
                    <a:lnL>
                      <a:noFill/>
                    </a:lnL>
                    <a:lnR>
                      <a:noFill/>
                    </a:lnR>
                    <a:lnT>
                      <a:noFill/>
                    </a:lnT>
                    <a:lnB>
                      <a:noFill/>
                    </a:lnB>
                  </a:tcPr>
                </a:tc>
                <a:tc>
                  <a:txBody>
                    <a:bodyPr/>
                    <a:lstStyle/>
                    <a:p>
                      <a:pPr algn="l" fontAlgn="b"/>
                      <a:r>
                        <a:rPr lang="en-US" sz="1000" b="1" i="0" u="none" strike="noStrike">
                          <a:solidFill>
                            <a:srgbClr val="00B050"/>
                          </a:solidFill>
                          <a:effectLst/>
                          <a:latin typeface="Calibri" panose="020F0502020204030204" pitchFamily="34" charset="0"/>
                        </a:rPr>
                        <a:t>27.057</a:t>
                      </a:r>
                    </a:p>
                  </a:txBody>
                  <a:tcPr marL="6523" marR="6523" marT="6523" marB="0" anchor="b">
                    <a:lnL>
                      <a:noFill/>
                    </a:lnL>
                    <a:lnR>
                      <a:noFill/>
                    </a:lnR>
                    <a:lnT>
                      <a:noFill/>
                    </a:lnT>
                    <a:lnB>
                      <a:noFill/>
                    </a:lnB>
                  </a:tcPr>
                </a:tc>
                <a:tc>
                  <a:txBody>
                    <a:bodyPr/>
                    <a:lstStyle/>
                    <a:p>
                      <a:pPr algn="l" fontAlgn="b"/>
                      <a:r>
                        <a:rPr lang="en-US" sz="1000" b="1" i="0" u="none" strike="noStrike" dirty="0">
                          <a:solidFill>
                            <a:srgbClr val="00B050"/>
                          </a:solidFill>
                          <a:effectLst/>
                          <a:latin typeface="Calibri" panose="020F0502020204030204" pitchFamily="34" charset="0"/>
                        </a:rPr>
                        <a:t>20.5617</a:t>
                      </a:r>
                    </a:p>
                  </a:txBody>
                  <a:tcPr marL="6523" marR="6523" marT="6523" marB="0" anchor="b">
                    <a:lnL>
                      <a:noFill/>
                    </a:lnL>
                    <a:lnR>
                      <a:noFill/>
                    </a:lnR>
                    <a:lnT>
                      <a:noFill/>
                    </a:lnT>
                    <a:lnB>
                      <a:noFill/>
                    </a:lnB>
                  </a:tcPr>
                </a:tc>
                <a:extLst>
                  <a:ext uri="{0D108BD9-81ED-4DB2-BD59-A6C34878D82A}">
                    <a16:rowId xmlns:a16="http://schemas.microsoft.com/office/drawing/2014/main" val="2798586003"/>
                  </a:ext>
                </a:extLst>
              </a:tr>
              <a:tr h="702294">
                <a:tc>
                  <a:txBody>
                    <a:bodyPr/>
                    <a:lstStyle/>
                    <a:p>
                      <a:pPr algn="l" fontAlgn="b"/>
                      <a:r>
                        <a:rPr lang="en-US" sz="1000" b="0" i="0" u="none" strike="noStrike">
                          <a:solidFill>
                            <a:srgbClr val="000000"/>
                          </a:solidFill>
                          <a:effectLst/>
                          <a:latin typeface="Calibri" panose="020F0502020204030204" pitchFamily="34" charset="0"/>
                        </a:rPr>
                        <a:t>HALLMARK_CHOLESTEROL_HOMEOSTASIS</a:t>
                      </a:r>
                    </a:p>
                  </a:txBody>
                  <a:tcPr marL="6523" marR="6523" marT="6523" marB="0" anchor="b">
                    <a:lnL>
                      <a:noFill/>
                    </a:lnL>
                    <a:lnR>
                      <a:noFill/>
                    </a:lnR>
                    <a:lnT>
                      <a:noFill/>
                    </a:lnT>
                    <a:lnB>
                      <a:noFill/>
                    </a:lnB>
                  </a:tcPr>
                </a:tc>
                <a:tc>
                  <a:txBody>
                    <a:bodyPr/>
                    <a:lstStyle/>
                    <a:p>
                      <a:pPr algn="l" fontAlgn="b"/>
                      <a:r>
                        <a:rPr lang="en-US" sz="1000" b="0" i="0" u="none" strike="noStrike">
                          <a:solidFill>
                            <a:srgbClr val="000000"/>
                          </a:solidFill>
                          <a:effectLst/>
                          <a:latin typeface="Calibri" panose="020F0502020204030204" pitchFamily="34" charset="0"/>
                        </a:rPr>
                        <a:t>32</a:t>
                      </a:r>
                    </a:p>
                  </a:txBody>
                  <a:tcPr marL="6523" marR="6523" marT="6523" marB="0" anchor="b">
                    <a:lnL>
                      <a:noFill/>
                    </a:lnL>
                    <a:lnR>
                      <a:noFill/>
                    </a:lnR>
                    <a:lnT>
                      <a:noFill/>
                    </a:lnT>
                    <a:lnB>
                      <a:noFill/>
                    </a:lnB>
                  </a:tcPr>
                </a:tc>
                <a:tc>
                  <a:txBody>
                    <a:bodyPr/>
                    <a:lstStyle/>
                    <a:p>
                      <a:pPr algn="l" fontAlgn="b"/>
                      <a:r>
                        <a:rPr lang="en-US" sz="1000" b="0" i="0" u="none" strike="noStrike" dirty="0">
                          <a:solidFill>
                            <a:srgbClr val="FF0000"/>
                          </a:solidFill>
                          <a:effectLst/>
                          <a:latin typeface="Calibri" panose="020F0502020204030204" pitchFamily="34" charset="0"/>
                        </a:rPr>
                        <a:t>46</a:t>
                      </a:r>
                    </a:p>
                  </a:txBody>
                  <a:tcPr marL="6523" marR="6523" marT="6523" marB="0" anchor="b">
                    <a:lnL>
                      <a:noFill/>
                    </a:lnL>
                    <a:lnR>
                      <a:noFill/>
                    </a:lnR>
                    <a:lnT>
                      <a:noFill/>
                    </a:lnT>
                    <a:lnB>
                      <a:noFill/>
                    </a:lnB>
                  </a:tcPr>
                </a:tc>
                <a:tc>
                  <a:txBody>
                    <a:bodyPr/>
                    <a:lstStyle/>
                    <a:p>
                      <a:pPr algn="l" fontAlgn="b"/>
                      <a:r>
                        <a:rPr lang="en-US" sz="1000" b="0" i="0" u="none" strike="noStrike">
                          <a:solidFill>
                            <a:srgbClr val="000000"/>
                          </a:solidFill>
                          <a:effectLst/>
                          <a:latin typeface="Calibri" panose="020F0502020204030204" pitchFamily="34" charset="0"/>
                        </a:rPr>
                        <a:t>10</a:t>
                      </a:r>
                    </a:p>
                  </a:txBody>
                  <a:tcPr marL="6523" marR="6523" marT="6523" marB="0" anchor="b">
                    <a:lnL>
                      <a:noFill/>
                    </a:lnL>
                    <a:lnR>
                      <a:noFill/>
                    </a:lnR>
                    <a:lnT>
                      <a:noFill/>
                    </a:lnT>
                    <a:lnB>
                      <a:noFill/>
                    </a:lnB>
                  </a:tcPr>
                </a:tc>
                <a:tc>
                  <a:txBody>
                    <a:bodyPr/>
                    <a:lstStyle/>
                    <a:p>
                      <a:pPr algn="l" fontAlgn="b"/>
                      <a:r>
                        <a:rPr lang="en-US" sz="1000" b="0" i="0" u="none" strike="noStrike">
                          <a:solidFill>
                            <a:srgbClr val="000000"/>
                          </a:solidFill>
                          <a:effectLst/>
                          <a:latin typeface="Calibri" panose="020F0502020204030204" pitchFamily="34" charset="0"/>
                        </a:rPr>
                        <a:t>ACTG1</a:t>
                      </a:r>
                    </a:p>
                  </a:txBody>
                  <a:tcPr marL="6523" marR="6523" marT="6523" marB="0" anchor="b">
                    <a:lnL>
                      <a:noFill/>
                    </a:lnL>
                    <a:lnR>
                      <a:noFill/>
                    </a:lnR>
                    <a:lnT>
                      <a:noFill/>
                    </a:lnT>
                    <a:lnB>
                      <a:noFill/>
                    </a:lnB>
                  </a:tcPr>
                </a:tc>
                <a:tc>
                  <a:txBody>
                    <a:bodyPr/>
                    <a:lstStyle/>
                    <a:p>
                      <a:pPr algn="l" fontAlgn="b"/>
                      <a:r>
                        <a:rPr lang="en-US" sz="1000" b="0" i="0" u="none" strike="noStrike" dirty="0">
                          <a:solidFill>
                            <a:srgbClr val="FF0000"/>
                          </a:solidFill>
                          <a:effectLst/>
                          <a:latin typeface="Calibri" panose="020F0502020204030204" pitchFamily="34" charset="0"/>
                        </a:rPr>
                        <a:t>0.379120879</a:t>
                      </a:r>
                    </a:p>
                  </a:txBody>
                  <a:tcPr marL="6523" marR="6523" marT="6523" marB="0" anchor="b">
                    <a:lnL>
                      <a:noFill/>
                    </a:lnL>
                    <a:lnR>
                      <a:noFill/>
                    </a:lnR>
                    <a:lnT>
                      <a:noFill/>
                    </a:lnT>
                    <a:lnB>
                      <a:noFill/>
                    </a:lnB>
                  </a:tcPr>
                </a:tc>
                <a:tc>
                  <a:txBody>
                    <a:bodyPr/>
                    <a:lstStyle/>
                    <a:p>
                      <a:pPr algn="l" fontAlgn="b"/>
                      <a:r>
                        <a:rPr lang="en-US" sz="1000" b="0" i="0" u="none" strike="noStrike">
                          <a:solidFill>
                            <a:srgbClr val="000000"/>
                          </a:solidFill>
                          <a:effectLst/>
                          <a:latin typeface="Calibri" panose="020F0502020204030204" pitchFamily="34" charset="0"/>
                        </a:rPr>
                        <a:t>0.509771825</a:t>
                      </a:r>
                    </a:p>
                  </a:txBody>
                  <a:tcPr marL="6523" marR="6523" marT="6523" marB="0" anchor="b">
                    <a:lnL>
                      <a:noFill/>
                    </a:lnL>
                    <a:lnR>
                      <a:noFill/>
                    </a:lnR>
                    <a:lnT>
                      <a:noFill/>
                    </a:lnT>
                    <a:lnB>
                      <a:noFill/>
                    </a:lnB>
                  </a:tcPr>
                </a:tc>
                <a:tc>
                  <a:txBody>
                    <a:bodyPr/>
                    <a:lstStyle/>
                    <a:p>
                      <a:pPr algn="l" fontAlgn="b"/>
                      <a:r>
                        <a:rPr lang="en-US" sz="1000" b="0" i="0" u="none" strike="noStrike">
                          <a:solidFill>
                            <a:srgbClr val="000000"/>
                          </a:solidFill>
                          <a:effectLst/>
                          <a:latin typeface="Calibri" panose="020F0502020204030204" pitchFamily="34" charset="0"/>
                        </a:rPr>
                        <a:t>7</a:t>
                      </a:r>
                    </a:p>
                  </a:txBody>
                  <a:tcPr marL="6523" marR="6523" marT="6523" marB="0" anchor="b">
                    <a:lnL>
                      <a:noFill/>
                    </a:lnL>
                    <a:lnR>
                      <a:noFill/>
                    </a:lnR>
                    <a:lnT>
                      <a:noFill/>
                    </a:lnT>
                    <a:lnB>
                      <a:noFill/>
                    </a:lnB>
                  </a:tcPr>
                </a:tc>
                <a:tc>
                  <a:txBody>
                    <a:bodyPr/>
                    <a:lstStyle/>
                    <a:p>
                      <a:pPr algn="l" fontAlgn="b"/>
                      <a:r>
                        <a:rPr lang="en-US" sz="1000" b="0" i="0" u="none" strike="noStrike">
                          <a:solidFill>
                            <a:srgbClr val="000000"/>
                          </a:solidFill>
                          <a:effectLst/>
                          <a:latin typeface="Calibri" panose="020F0502020204030204" pitchFamily="34" charset="0"/>
                        </a:rPr>
                        <a:t>2.801829268</a:t>
                      </a:r>
                    </a:p>
                  </a:txBody>
                  <a:tcPr marL="6523" marR="6523" marT="6523" marB="0" anchor="b">
                    <a:lnL>
                      <a:noFill/>
                    </a:lnL>
                    <a:lnR>
                      <a:noFill/>
                    </a:lnR>
                    <a:lnT>
                      <a:noFill/>
                    </a:lnT>
                    <a:lnB>
                      <a:noFill/>
                    </a:lnB>
                  </a:tcPr>
                </a:tc>
                <a:tc>
                  <a:txBody>
                    <a:bodyPr/>
                    <a:lstStyle/>
                    <a:p>
                      <a:pPr algn="l" fontAlgn="b"/>
                      <a:r>
                        <a:rPr lang="en-US" sz="1000" b="0" i="0" u="none" strike="noStrike" dirty="0">
                          <a:solidFill>
                            <a:srgbClr val="000000"/>
                          </a:solidFill>
                          <a:effectLst/>
                          <a:latin typeface="Calibri" panose="020F0502020204030204" pitchFamily="34" charset="0"/>
                        </a:rPr>
                        <a:t>1</a:t>
                      </a:r>
                    </a:p>
                  </a:txBody>
                  <a:tcPr marL="6523" marR="6523" marT="6523" marB="0" anchor="b">
                    <a:lnL>
                      <a:noFill/>
                    </a:lnL>
                    <a:lnR>
                      <a:noFill/>
                    </a:lnR>
                    <a:lnT>
                      <a:noFill/>
                    </a:lnT>
                    <a:lnB>
                      <a:noFill/>
                    </a:lnB>
                  </a:tcPr>
                </a:tc>
                <a:tc>
                  <a:txBody>
                    <a:bodyPr/>
                    <a:lstStyle/>
                    <a:p>
                      <a:pPr algn="l" fontAlgn="b"/>
                      <a:r>
                        <a:rPr lang="en-US" sz="1000" b="0" i="0" u="none" strike="noStrike" dirty="0">
                          <a:solidFill>
                            <a:srgbClr val="FF0000"/>
                          </a:solidFill>
                          <a:effectLst/>
                          <a:latin typeface="Calibri" panose="020F0502020204030204" pitchFamily="34" charset="0"/>
                        </a:rPr>
                        <a:t>5</a:t>
                      </a:r>
                    </a:p>
                  </a:txBody>
                  <a:tcPr marL="6523" marR="6523" marT="6523" marB="0" anchor="b">
                    <a:lnL>
                      <a:noFill/>
                    </a:lnL>
                    <a:lnR>
                      <a:noFill/>
                    </a:lnR>
                    <a:lnT>
                      <a:noFill/>
                    </a:lnT>
                    <a:lnB>
                      <a:noFill/>
                    </a:lnB>
                  </a:tcPr>
                </a:tc>
                <a:tc>
                  <a:txBody>
                    <a:bodyPr/>
                    <a:lstStyle/>
                    <a:p>
                      <a:pPr algn="l" fontAlgn="b"/>
                      <a:r>
                        <a:rPr lang="en-US" sz="1000" b="1" i="0" u="none" strike="noStrike" dirty="0">
                          <a:solidFill>
                            <a:srgbClr val="00B050"/>
                          </a:solidFill>
                          <a:effectLst/>
                          <a:latin typeface="Calibri" panose="020F0502020204030204" pitchFamily="34" charset="0"/>
                        </a:rPr>
                        <a:t>16.843</a:t>
                      </a:r>
                    </a:p>
                  </a:txBody>
                  <a:tcPr marL="6523" marR="6523" marT="6523" marB="0" anchor="b">
                    <a:lnL>
                      <a:noFill/>
                    </a:lnL>
                    <a:lnR>
                      <a:noFill/>
                    </a:lnR>
                    <a:lnT>
                      <a:noFill/>
                    </a:lnT>
                    <a:lnB>
                      <a:noFill/>
                    </a:lnB>
                  </a:tcPr>
                </a:tc>
                <a:tc>
                  <a:txBody>
                    <a:bodyPr/>
                    <a:lstStyle/>
                    <a:p>
                      <a:pPr algn="l" fontAlgn="b"/>
                      <a:r>
                        <a:rPr lang="en-US" sz="1000" b="1" i="0" u="none" strike="noStrike" dirty="0">
                          <a:solidFill>
                            <a:srgbClr val="00B050"/>
                          </a:solidFill>
                          <a:effectLst/>
                          <a:latin typeface="Calibri" panose="020F0502020204030204" pitchFamily="34" charset="0"/>
                        </a:rPr>
                        <a:t>8.7126</a:t>
                      </a:r>
                    </a:p>
                  </a:txBody>
                  <a:tcPr marL="6523" marR="6523" marT="6523" marB="0" anchor="b">
                    <a:lnL>
                      <a:noFill/>
                    </a:lnL>
                    <a:lnR>
                      <a:noFill/>
                    </a:lnR>
                    <a:lnT>
                      <a:noFill/>
                    </a:lnT>
                    <a:lnB>
                      <a:noFill/>
                    </a:lnB>
                  </a:tcPr>
                </a:tc>
                <a:extLst>
                  <a:ext uri="{0D108BD9-81ED-4DB2-BD59-A6C34878D82A}">
                    <a16:rowId xmlns:a16="http://schemas.microsoft.com/office/drawing/2014/main" val="1931516105"/>
                  </a:ext>
                </a:extLst>
              </a:tr>
              <a:tr h="354864">
                <a:tc>
                  <a:txBody>
                    <a:bodyPr/>
                    <a:lstStyle/>
                    <a:p>
                      <a:pPr algn="l" fontAlgn="b"/>
                      <a:r>
                        <a:rPr lang="en-US" sz="1000" b="0" i="0" u="none" strike="noStrike">
                          <a:solidFill>
                            <a:srgbClr val="000000"/>
                          </a:solidFill>
                          <a:effectLst/>
                          <a:latin typeface="Calibri" panose="020F0502020204030204" pitchFamily="34" charset="0"/>
                        </a:rPr>
                        <a:t>HALLMARK_COAGULATION</a:t>
                      </a:r>
                    </a:p>
                  </a:txBody>
                  <a:tcPr marL="6523" marR="6523" marT="6523" marB="0" anchor="b">
                    <a:lnL>
                      <a:noFill/>
                    </a:lnL>
                    <a:lnR>
                      <a:noFill/>
                    </a:lnR>
                    <a:lnT>
                      <a:noFill/>
                    </a:lnT>
                    <a:lnB>
                      <a:noFill/>
                    </a:lnB>
                  </a:tcPr>
                </a:tc>
                <a:tc>
                  <a:txBody>
                    <a:bodyPr/>
                    <a:lstStyle/>
                    <a:p>
                      <a:pPr algn="l" fontAlgn="b"/>
                      <a:r>
                        <a:rPr lang="en-US" sz="1000" b="0" i="0" u="none" strike="noStrike">
                          <a:solidFill>
                            <a:srgbClr val="000000"/>
                          </a:solidFill>
                          <a:effectLst/>
                          <a:latin typeface="Calibri" panose="020F0502020204030204" pitchFamily="34" charset="0"/>
                        </a:rPr>
                        <a:t>102</a:t>
                      </a:r>
                    </a:p>
                  </a:txBody>
                  <a:tcPr marL="6523" marR="6523" marT="6523" marB="0" anchor="b">
                    <a:lnL>
                      <a:noFill/>
                    </a:lnL>
                    <a:lnR>
                      <a:noFill/>
                    </a:lnR>
                    <a:lnT>
                      <a:noFill/>
                    </a:lnT>
                    <a:lnB>
                      <a:noFill/>
                    </a:lnB>
                  </a:tcPr>
                </a:tc>
                <a:tc>
                  <a:txBody>
                    <a:bodyPr/>
                    <a:lstStyle/>
                    <a:p>
                      <a:pPr algn="l" fontAlgn="b"/>
                      <a:r>
                        <a:rPr lang="en-US" sz="1000" b="0" i="0" u="none" strike="noStrike" dirty="0">
                          <a:solidFill>
                            <a:srgbClr val="FF0000"/>
                          </a:solidFill>
                          <a:effectLst/>
                          <a:latin typeface="Calibri" panose="020F0502020204030204" pitchFamily="34" charset="0"/>
                        </a:rPr>
                        <a:t>260</a:t>
                      </a:r>
                    </a:p>
                  </a:txBody>
                  <a:tcPr marL="6523" marR="6523" marT="6523" marB="0" anchor="b">
                    <a:lnL>
                      <a:noFill/>
                    </a:lnL>
                    <a:lnR>
                      <a:noFill/>
                    </a:lnR>
                    <a:lnT>
                      <a:noFill/>
                    </a:lnT>
                    <a:lnB>
                      <a:noFill/>
                    </a:lnB>
                  </a:tcPr>
                </a:tc>
                <a:tc>
                  <a:txBody>
                    <a:bodyPr/>
                    <a:lstStyle/>
                    <a:p>
                      <a:pPr algn="l" fontAlgn="b"/>
                      <a:r>
                        <a:rPr lang="en-US" sz="1000" b="0" i="0" u="none" strike="noStrike">
                          <a:solidFill>
                            <a:srgbClr val="000000"/>
                          </a:solidFill>
                          <a:effectLst/>
                          <a:latin typeface="Calibri" panose="020F0502020204030204" pitchFamily="34" charset="0"/>
                        </a:rPr>
                        <a:t>28</a:t>
                      </a:r>
                    </a:p>
                  </a:txBody>
                  <a:tcPr marL="6523" marR="6523" marT="6523" marB="0" anchor="b">
                    <a:lnL>
                      <a:noFill/>
                    </a:lnL>
                    <a:lnR>
                      <a:noFill/>
                    </a:lnR>
                    <a:lnT>
                      <a:noFill/>
                    </a:lnT>
                    <a:lnB>
                      <a:noFill/>
                    </a:lnB>
                  </a:tcPr>
                </a:tc>
                <a:tc>
                  <a:txBody>
                    <a:bodyPr/>
                    <a:lstStyle/>
                    <a:p>
                      <a:pPr algn="l" fontAlgn="b"/>
                      <a:r>
                        <a:rPr lang="en-US" sz="1000" b="0" i="0" u="none" strike="noStrike">
                          <a:solidFill>
                            <a:srgbClr val="000000"/>
                          </a:solidFill>
                          <a:effectLst/>
                          <a:latin typeface="Calibri" panose="020F0502020204030204" pitchFamily="34" charset="0"/>
                        </a:rPr>
                        <a:t>HNF4A</a:t>
                      </a:r>
                    </a:p>
                  </a:txBody>
                  <a:tcPr marL="6523" marR="6523" marT="6523" marB="0" anchor="b">
                    <a:lnL>
                      <a:noFill/>
                    </a:lnL>
                    <a:lnR>
                      <a:noFill/>
                    </a:lnR>
                    <a:lnT>
                      <a:noFill/>
                    </a:lnT>
                    <a:lnB>
                      <a:noFill/>
                    </a:lnB>
                  </a:tcPr>
                </a:tc>
                <a:tc>
                  <a:txBody>
                    <a:bodyPr/>
                    <a:lstStyle/>
                    <a:p>
                      <a:pPr algn="l" fontAlgn="b"/>
                      <a:r>
                        <a:rPr lang="en-US" sz="1000" b="0" i="0" u="none" strike="noStrike" dirty="0">
                          <a:solidFill>
                            <a:srgbClr val="FF0000"/>
                          </a:solidFill>
                          <a:effectLst/>
                          <a:latin typeface="Calibri" panose="020F0502020204030204" pitchFamily="34" charset="0"/>
                        </a:rPr>
                        <a:t>0.203274216</a:t>
                      </a:r>
                    </a:p>
                  </a:txBody>
                  <a:tcPr marL="6523" marR="6523" marT="6523" marB="0" anchor="b">
                    <a:lnL>
                      <a:noFill/>
                    </a:lnL>
                    <a:lnR>
                      <a:noFill/>
                    </a:lnR>
                    <a:lnT>
                      <a:noFill/>
                    </a:lnT>
                    <a:lnB>
                      <a:noFill/>
                    </a:lnB>
                  </a:tcPr>
                </a:tc>
                <a:tc>
                  <a:txBody>
                    <a:bodyPr/>
                    <a:lstStyle/>
                    <a:p>
                      <a:pPr algn="l" fontAlgn="b"/>
                      <a:r>
                        <a:rPr lang="en-US" sz="1000" b="0" i="0" u="none" strike="noStrike">
                          <a:solidFill>
                            <a:srgbClr val="000000"/>
                          </a:solidFill>
                          <a:effectLst/>
                          <a:latin typeface="Calibri" panose="020F0502020204030204" pitchFamily="34" charset="0"/>
                        </a:rPr>
                        <a:t>0.415334816</a:t>
                      </a:r>
                    </a:p>
                  </a:txBody>
                  <a:tcPr marL="6523" marR="6523" marT="6523" marB="0" anchor="b">
                    <a:lnL>
                      <a:noFill/>
                    </a:lnL>
                    <a:lnR>
                      <a:noFill/>
                    </a:lnR>
                    <a:lnT>
                      <a:noFill/>
                    </a:lnT>
                    <a:lnB>
                      <a:noFill/>
                    </a:lnB>
                  </a:tcPr>
                </a:tc>
                <a:tc>
                  <a:txBody>
                    <a:bodyPr/>
                    <a:lstStyle/>
                    <a:p>
                      <a:pPr algn="l" fontAlgn="b"/>
                      <a:r>
                        <a:rPr lang="en-US" sz="1000" b="0" i="0" u="none" strike="noStrike">
                          <a:solidFill>
                            <a:srgbClr val="000000"/>
                          </a:solidFill>
                          <a:effectLst/>
                          <a:latin typeface="Calibri" panose="020F0502020204030204" pitchFamily="34" charset="0"/>
                        </a:rPr>
                        <a:t>7</a:t>
                      </a:r>
                    </a:p>
                  </a:txBody>
                  <a:tcPr marL="6523" marR="6523" marT="6523" marB="0" anchor="b">
                    <a:lnL>
                      <a:noFill/>
                    </a:lnL>
                    <a:lnR>
                      <a:noFill/>
                    </a:lnR>
                    <a:lnT>
                      <a:noFill/>
                    </a:lnT>
                    <a:lnB>
                      <a:noFill/>
                    </a:lnB>
                  </a:tcPr>
                </a:tc>
                <a:tc>
                  <a:txBody>
                    <a:bodyPr/>
                    <a:lstStyle/>
                    <a:p>
                      <a:pPr algn="l" fontAlgn="b"/>
                      <a:r>
                        <a:rPr lang="en-US" sz="1000" b="0" i="0" u="none" strike="noStrike" dirty="0">
                          <a:solidFill>
                            <a:srgbClr val="000000"/>
                          </a:solidFill>
                          <a:effectLst/>
                          <a:latin typeface="Calibri" panose="020F0502020204030204" pitchFamily="34" charset="0"/>
                        </a:rPr>
                        <a:t>2.982334385</a:t>
                      </a:r>
                    </a:p>
                  </a:txBody>
                  <a:tcPr marL="6523" marR="6523" marT="6523" marB="0" anchor="b">
                    <a:lnL>
                      <a:noFill/>
                    </a:lnL>
                    <a:lnR>
                      <a:noFill/>
                    </a:lnR>
                    <a:lnT>
                      <a:noFill/>
                    </a:lnT>
                    <a:lnB>
                      <a:noFill/>
                    </a:lnB>
                  </a:tcPr>
                </a:tc>
                <a:tc>
                  <a:txBody>
                    <a:bodyPr/>
                    <a:lstStyle/>
                    <a:p>
                      <a:pPr algn="l" fontAlgn="b"/>
                      <a:r>
                        <a:rPr lang="en-US" sz="1000" b="0" i="0" u="none" strike="noStrike">
                          <a:solidFill>
                            <a:srgbClr val="000000"/>
                          </a:solidFill>
                          <a:effectLst/>
                          <a:latin typeface="Calibri" panose="020F0502020204030204" pitchFamily="34" charset="0"/>
                        </a:rPr>
                        <a:t>3</a:t>
                      </a:r>
                    </a:p>
                  </a:txBody>
                  <a:tcPr marL="6523" marR="6523" marT="6523" marB="0" anchor="b">
                    <a:lnL>
                      <a:noFill/>
                    </a:lnL>
                    <a:lnR>
                      <a:noFill/>
                    </a:lnR>
                    <a:lnT>
                      <a:noFill/>
                    </a:lnT>
                    <a:lnB>
                      <a:noFill/>
                    </a:lnB>
                  </a:tcPr>
                </a:tc>
                <a:tc>
                  <a:txBody>
                    <a:bodyPr/>
                    <a:lstStyle/>
                    <a:p>
                      <a:pPr algn="l" fontAlgn="b"/>
                      <a:r>
                        <a:rPr lang="en-US" sz="1000" b="0" i="0" u="none" strike="noStrike" dirty="0">
                          <a:solidFill>
                            <a:srgbClr val="FF0000"/>
                          </a:solidFill>
                          <a:effectLst/>
                          <a:latin typeface="Calibri" panose="020F0502020204030204" pitchFamily="34" charset="0"/>
                        </a:rPr>
                        <a:t>5</a:t>
                      </a:r>
                    </a:p>
                  </a:txBody>
                  <a:tcPr marL="6523" marR="6523" marT="6523" marB="0" anchor="b">
                    <a:lnL>
                      <a:noFill/>
                    </a:lnL>
                    <a:lnR>
                      <a:noFill/>
                    </a:lnR>
                    <a:lnT>
                      <a:noFill/>
                    </a:lnT>
                    <a:lnB>
                      <a:noFill/>
                    </a:lnB>
                  </a:tcPr>
                </a:tc>
                <a:tc>
                  <a:txBody>
                    <a:bodyPr/>
                    <a:lstStyle/>
                    <a:p>
                      <a:pPr algn="l" fontAlgn="b"/>
                      <a:r>
                        <a:rPr lang="en-US" sz="1000" b="1" i="0" u="none" strike="noStrike" dirty="0">
                          <a:solidFill>
                            <a:srgbClr val="00B050"/>
                          </a:solidFill>
                          <a:effectLst/>
                          <a:latin typeface="Calibri" panose="020F0502020204030204" pitchFamily="34" charset="0"/>
                        </a:rPr>
                        <a:t>62.947</a:t>
                      </a:r>
                    </a:p>
                  </a:txBody>
                  <a:tcPr marL="6523" marR="6523" marT="6523" marB="0" anchor="b">
                    <a:lnL>
                      <a:noFill/>
                    </a:lnL>
                    <a:lnR>
                      <a:noFill/>
                    </a:lnR>
                    <a:lnT>
                      <a:noFill/>
                    </a:lnT>
                    <a:lnB>
                      <a:noFill/>
                    </a:lnB>
                  </a:tcPr>
                </a:tc>
                <a:tc>
                  <a:txBody>
                    <a:bodyPr/>
                    <a:lstStyle/>
                    <a:p>
                      <a:pPr algn="l" fontAlgn="b"/>
                      <a:r>
                        <a:rPr lang="en-US" sz="1000" b="1" i="0" u="none" strike="noStrike" dirty="0">
                          <a:solidFill>
                            <a:srgbClr val="00B050"/>
                          </a:solidFill>
                          <a:effectLst/>
                          <a:latin typeface="Calibri" panose="020F0502020204030204" pitchFamily="34" charset="0"/>
                        </a:rPr>
                        <a:t>26.4037</a:t>
                      </a:r>
                    </a:p>
                  </a:txBody>
                  <a:tcPr marL="6523" marR="6523" marT="6523" marB="0" anchor="b">
                    <a:lnL>
                      <a:noFill/>
                    </a:lnL>
                    <a:lnR>
                      <a:noFill/>
                    </a:lnR>
                    <a:lnT>
                      <a:noFill/>
                    </a:lnT>
                    <a:lnB>
                      <a:noFill/>
                    </a:lnB>
                  </a:tcPr>
                </a:tc>
                <a:extLst>
                  <a:ext uri="{0D108BD9-81ED-4DB2-BD59-A6C34878D82A}">
                    <a16:rowId xmlns:a16="http://schemas.microsoft.com/office/drawing/2014/main" val="4188495035"/>
                  </a:ext>
                </a:extLst>
              </a:tr>
            </a:tbl>
          </a:graphicData>
        </a:graphic>
      </p:graphicFrame>
      <p:sp>
        <p:nvSpPr>
          <p:cNvPr id="9" name="TextBox 8">
            <a:extLst>
              <a:ext uri="{FF2B5EF4-FFF2-40B4-BE49-F238E27FC236}">
                <a16:creationId xmlns:a16="http://schemas.microsoft.com/office/drawing/2014/main" id="{4C549F62-1E02-A347-B7DC-69F24F528C14}"/>
              </a:ext>
            </a:extLst>
          </p:cNvPr>
          <p:cNvSpPr txBox="1"/>
          <p:nvPr/>
        </p:nvSpPr>
        <p:spPr>
          <a:xfrm>
            <a:off x="555584" y="393539"/>
            <a:ext cx="9827936" cy="369332"/>
          </a:xfrm>
          <a:prstGeom prst="rect">
            <a:avLst/>
          </a:prstGeom>
          <a:noFill/>
        </p:spPr>
        <p:txBody>
          <a:bodyPr wrap="square" rtlCol="0">
            <a:spAutoFit/>
          </a:bodyPr>
          <a:lstStyle/>
          <a:p>
            <a:r>
              <a:rPr lang="en-US" b="1" dirty="0"/>
              <a:t>Architecture of the sub-network is correlated with the Z-scores calculated by NetBAS</a:t>
            </a:r>
          </a:p>
        </p:txBody>
      </p:sp>
      <p:sp>
        <p:nvSpPr>
          <p:cNvPr id="10" name="TextBox 9">
            <a:extLst>
              <a:ext uri="{FF2B5EF4-FFF2-40B4-BE49-F238E27FC236}">
                <a16:creationId xmlns:a16="http://schemas.microsoft.com/office/drawing/2014/main" id="{35465621-55E4-B34E-AFED-FF11FE20B256}"/>
              </a:ext>
            </a:extLst>
          </p:cNvPr>
          <p:cNvSpPr txBox="1"/>
          <p:nvPr/>
        </p:nvSpPr>
        <p:spPr>
          <a:xfrm>
            <a:off x="9031369" y="762871"/>
            <a:ext cx="2322431" cy="369332"/>
          </a:xfrm>
          <a:prstGeom prst="rect">
            <a:avLst/>
          </a:prstGeom>
          <a:noFill/>
        </p:spPr>
        <p:txBody>
          <a:bodyPr wrap="none" rtlCol="0">
            <a:spAutoFit/>
          </a:bodyPr>
          <a:lstStyle/>
          <a:p>
            <a:r>
              <a:rPr lang="en-US" dirty="0"/>
              <a:t>Top 10 KEGG pathways</a:t>
            </a:r>
          </a:p>
        </p:txBody>
      </p:sp>
    </p:spTree>
    <p:extLst>
      <p:ext uri="{BB962C8B-B14F-4D97-AF65-F5344CB8AC3E}">
        <p14:creationId xmlns:p14="http://schemas.microsoft.com/office/powerpoint/2010/main" val="274848699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764</TotalTime>
  <Words>1068</Words>
  <Application>Microsoft Macintosh PowerPoint</Application>
  <PresentationFormat>Widescreen</PresentationFormat>
  <Paragraphs>234</Paragraphs>
  <Slides>12</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Arial</vt:lpstr>
      <vt:lpstr>Calibri</vt:lpstr>
      <vt:lpstr>Calibri Light</vt:lpstr>
      <vt:lpstr>Times New Roman</vt:lpstr>
      <vt:lpstr>Verdana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Hao-Bo Guo</dc:creator>
  <cp:lastModifiedBy>Hao-Bo Guo</cp:lastModifiedBy>
  <cp:revision>30</cp:revision>
  <dcterms:created xsi:type="dcterms:W3CDTF">2019-01-18T02:35:20Z</dcterms:created>
  <dcterms:modified xsi:type="dcterms:W3CDTF">2019-01-18T15:19:38Z</dcterms:modified>
</cp:coreProperties>
</file>